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99" r:id="rId3"/>
    <p:sldId id="1745" r:id="rId4"/>
    <p:sldId id="1672" r:id="rId5"/>
    <p:sldId id="1736" r:id="rId6"/>
    <p:sldId id="1690" r:id="rId7"/>
    <p:sldId id="1742" r:id="rId8"/>
    <p:sldId id="312" r:id="rId9"/>
    <p:sldId id="1737" r:id="rId10"/>
    <p:sldId id="323" r:id="rId11"/>
    <p:sldId id="1748" r:id="rId12"/>
    <p:sldId id="1747" r:id="rId13"/>
    <p:sldId id="1739" r:id="rId14"/>
    <p:sldId id="339" r:id="rId15"/>
    <p:sldId id="1750" r:id="rId16"/>
    <p:sldId id="1751" r:id="rId17"/>
    <p:sldId id="1740" r:id="rId18"/>
    <p:sldId id="1741" r:id="rId19"/>
    <p:sldId id="310" r:id="rId20"/>
    <p:sldId id="17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4444"/>
  </p:normalViewPr>
  <p:slideViewPr>
    <p:cSldViewPr snapToGrid="0" snapToObjects="1">
      <p:cViewPr varScale="1">
        <p:scale>
          <a:sx n="104" d="100"/>
          <a:sy n="104" d="100"/>
        </p:scale>
        <p:origin x="232" y="1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marchetti/Library/Mobile%20Documents/com~apple~CloudDocs/dev/dnn-workshop/day1/graphs%20for%20par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AE8D-A645-AFBA-B8F2A64469C6}"/>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hyperlink" Target="https://youtu.be/_sBBaNYex3E" TargetMode="External"/><Relationship Id="rId1" Type="http://schemas.openxmlformats.org/officeDocument/2006/relationships/hyperlink" Target="https://youtu.be/D5VN56jQMWM"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hyperlink" Target="https://youtu.be/YWQnzylhgHc"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youtu.be/_sBBaNYex3E" TargetMode="External"/><Relationship Id="rId1" Type="http://schemas.openxmlformats.org/officeDocument/2006/relationships/hyperlink" Target="https://youtu.be/D5VN56jQMWM"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youtu.be/YWQnzylhgHc" TargetMode="External"/><Relationship Id="rId2" Type="http://schemas.openxmlformats.org/officeDocument/2006/relationships/image" Target="../media/image23.sv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628CB0-40DC-42DF-A1EC-3E0DC57757F2}"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743D9CAC-A747-46A5-AFA1-E759B56188D7}">
      <dgm:prSet/>
      <dgm:spPr/>
      <dgm:t>
        <a:bodyPr/>
        <a:lstStyle/>
        <a:p>
          <a:r>
            <a:rPr lang="en-US">
              <a:hlinkClick xmlns:r="http://schemas.openxmlformats.org/officeDocument/2006/relationships" r:id="rId1"/>
            </a:rPr>
            <a:t>Google Duplex</a:t>
          </a:r>
          <a:endParaRPr lang="en-US"/>
        </a:p>
      </dgm:t>
    </dgm:pt>
    <dgm:pt modelId="{28242E6A-09AE-409C-B267-3A37A6E50221}" type="parTrans" cxnId="{C5962CAF-0BBC-4252-ACC2-E4996B01E440}">
      <dgm:prSet/>
      <dgm:spPr/>
      <dgm:t>
        <a:bodyPr/>
        <a:lstStyle/>
        <a:p>
          <a:endParaRPr lang="en-US"/>
        </a:p>
      </dgm:t>
    </dgm:pt>
    <dgm:pt modelId="{F55BAB15-F604-4D86-BAC2-BEECDF9036AE}" type="sibTrans" cxnId="{C5962CAF-0BBC-4252-ACC2-E4996B01E440}">
      <dgm:prSet/>
      <dgm:spPr/>
      <dgm:t>
        <a:bodyPr/>
        <a:lstStyle/>
        <a:p>
          <a:endParaRPr lang="en-US"/>
        </a:p>
      </dgm:t>
    </dgm:pt>
    <dgm:pt modelId="{6BA907F0-E5E6-4749-8393-AC4A84C16B23}">
      <dgm:prSet/>
      <dgm:spPr/>
      <dgm:t>
        <a:bodyPr/>
        <a:lstStyle/>
        <a:p>
          <a:r>
            <a:rPr lang="en-US" dirty="0">
              <a:hlinkClick xmlns:r="http://schemas.openxmlformats.org/officeDocument/2006/relationships" r:id="rId2"/>
            </a:rPr>
            <a:t>What next?</a:t>
          </a:r>
          <a:endParaRPr lang="en-US" dirty="0"/>
        </a:p>
      </dgm:t>
    </dgm:pt>
    <dgm:pt modelId="{0739E8B3-F9C3-438B-864B-9F3818809968}" type="parTrans" cxnId="{DB4E47CF-683E-4C06-9D5B-3FE53AE07C1B}">
      <dgm:prSet/>
      <dgm:spPr/>
      <dgm:t>
        <a:bodyPr/>
        <a:lstStyle/>
        <a:p>
          <a:endParaRPr lang="en-US"/>
        </a:p>
      </dgm:t>
    </dgm:pt>
    <dgm:pt modelId="{ED2427D9-3AB4-4276-B4F8-D957AEDF493D}" type="sibTrans" cxnId="{DB4E47CF-683E-4C06-9D5B-3FE53AE07C1B}">
      <dgm:prSet/>
      <dgm:spPr/>
      <dgm:t>
        <a:bodyPr/>
        <a:lstStyle/>
        <a:p>
          <a:endParaRPr lang="en-US"/>
        </a:p>
      </dgm:t>
    </dgm:pt>
    <dgm:pt modelId="{D564AC79-1C83-6545-B304-6241F5C4A5BF}" type="pres">
      <dgm:prSet presAssocID="{2D628CB0-40DC-42DF-A1EC-3E0DC57757F2}" presName="cycle" presStyleCnt="0">
        <dgm:presLayoutVars>
          <dgm:dir/>
          <dgm:resizeHandles val="exact"/>
        </dgm:presLayoutVars>
      </dgm:prSet>
      <dgm:spPr/>
    </dgm:pt>
    <dgm:pt modelId="{2772AEA8-664B-7E49-B817-37CE19712943}" type="pres">
      <dgm:prSet presAssocID="{743D9CAC-A747-46A5-AFA1-E759B56188D7}" presName="node" presStyleLbl="node1" presStyleIdx="0" presStyleCnt="2">
        <dgm:presLayoutVars>
          <dgm:bulletEnabled val="1"/>
        </dgm:presLayoutVars>
      </dgm:prSet>
      <dgm:spPr/>
    </dgm:pt>
    <dgm:pt modelId="{E342B0A9-A918-D446-8093-79888DAEDDCE}" type="pres">
      <dgm:prSet presAssocID="{743D9CAC-A747-46A5-AFA1-E759B56188D7}" presName="spNode" presStyleCnt="0"/>
      <dgm:spPr/>
    </dgm:pt>
    <dgm:pt modelId="{10F23C0A-3FD9-9149-8A69-574C34C69E02}" type="pres">
      <dgm:prSet presAssocID="{F55BAB15-F604-4D86-BAC2-BEECDF9036AE}" presName="sibTrans" presStyleLbl="sibTrans1D1" presStyleIdx="0" presStyleCnt="2"/>
      <dgm:spPr/>
    </dgm:pt>
    <dgm:pt modelId="{E7D694E7-99DD-8545-8837-8F04110A699D}" type="pres">
      <dgm:prSet presAssocID="{6BA907F0-E5E6-4749-8393-AC4A84C16B23}" presName="node" presStyleLbl="node1" presStyleIdx="1" presStyleCnt="2">
        <dgm:presLayoutVars>
          <dgm:bulletEnabled val="1"/>
        </dgm:presLayoutVars>
      </dgm:prSet>
      <dgm:spPr/>
    </dgm:pt>
    <dgm:pt modelId="{E831FCEE-758B-F24B-91C7-F9031BE878FD}" type="pres">
      <dgm:prSet presAssocID="{6BA907F0-E5E6-4749-8393-AC4A84C16B23}" presName="spNode" presStyleCnt="0"/>
      <dgm:spPr/>
    </dgm:pt>
    <dgm:pt modelId="{D00B8433-1B34-2844-B160-F2F7B02BE5E3}" type="pres">
      <dgm:prSet presAssocID="{ED2427D9-3AB4-4276-B4F8-D957AEDF493D}" presName="sibTrans" presStyleLbl="sibTrans1D1" presStyleIdx="1" presStyleCnt="2"/>
      <dgm:spPr/>
    </dgm:pt>
  </dgm:ptLst>
  <dgm:cxnLst>
    <dgm:cxn modelId="{54C0AE11-EE58-3945-9B3F-58E5232579E6}" type="presOf" srcId="{2D628CB0-40DC-42DF-A1EC-3E0DC57757F2}" destId="{D564AC79-1C83-6545-B304-6241F5C4A5BF}" srcOrd="0" destOrd="0" presId="urn:microsoft.com/office/officeart/2005/8/layout/cycle6"/>
    <dgm:cxn modelId="{1A0F048E-ACD4-0543-905C-C0E69EED8D82}" type="presOf" srcId="{ED2427D9-3AB4-4276-B4F8-D957AEDF493D}" destId="{D00B8433-1B34-2844-B160-F2F7B02BE5E3}" srcOrd="0" destOrd="0" presId="urn:microsoft.com/office/officeart/2005/8/layout/cycle6"/>
    <dgm:cxn modelId="{CA681BAF-2183-1D45-B109-616728D0A241}" type="presOf" srcId="{6BA907F0-E5E6-4749-8393-AC4A84C16B23}" destId="{E7D694E7-99DD-8545-8837-8F04110A699D}" srcOrd="0" destOrd="0" presId="urn:microsoft.com/office/officeart/2005/8/layout/cycle6"/>
    <dgm:cxn modelId="{C5962CAF-0BBC-4252-ACC2-E4996B01E440}" srcId="{2D628CB0-40DC-42DF-A1EC-3E0DC57757F2}" destId="{743D9CAC-A747-46A5-AFA1-E759B56188D7}" srcOrd="0" destOrd="0" parTransId="{28242E6A-09AE-409C-B267-3A37A6E50221}" sibTransId="{F55BAB15-F604-4D86-BAC2-BEECDF9036AE}"/>
    <dgm:cxn modelId="{43B299C8-C5C2-CC44-828A-7CDAAA97168D}" type="presOf" srcId="{743D9CAC-A747-46A5-AFA1-E759B56188D7}" destId="{2772AEA8-664B-7E49-B817-37CE19712943}" srcOrd="0" destOrd="0" presId="urn:microsoft.com/office/officeart/2005/8/layout/cycle6"/>
    <dgm:cxn modelId="{DB4E47CF-683E-4C06-9D5B-3FE53AE07C1B}" srcId="{2D628CB0-40DC-42DF-A1EC-3E0DC57757F2}" destId="{6BA907F0-E5E6-4749-8393-AC4A84C16B23}" srcOrd="1" destOrd="0" parTransId="{0739E8B3-F9C3-438B-864B-9F3818809968}" sibTransId="{ED2427D9-3AB4-4276-B4F8-D957AEDF493D}"/>
    <dgm:cxn modelId="{C05B15E0-9DE9-B64F-8B40-C1AFFC751A0F}" type="presOf" srcId="{F55BAB15-F604-4D86-BAC2-BEECDF9036AE}" destId="{10F23C0A-3FD9-9149-8A69-574C34C69E02}" srcOrd="0" destOrd="0" presId="urn:microsoft.com/office/officeart/2005/8/layout/cycle6"/>
    <dgm:cxn modelId="{699C6C49-7BD5-A24F-85B9-EF351DFE7718}" type="presParOf" srcId="{D564AC79-1C83-6545-B304-6241F5C4A5BF}" destId="{2772AEA8-664B-7E49-B817-37CE19712943}" srcOrd="0" destOrd="0" presId="urn:microsoft.com/office/officeart/2005/8/layout/cycle6"/>
    <dgm:cxn modelId="{0CC89F7F-B4D5-8044-89E4-D0069894AB3D}" type="presParOf" srcId="{D564AC79-1C83-6545-B304-6241F5C4A5BF}" destId="{E342B0A9-A918-D446-8093-79888DAEDDCE}" srcOrd="1" destOrd="0" presId="urn:microsoft.com/office/officeart/2005/8/layout/cycle6"/>
    <dgm:cxn modelId="{AF507EBB-55DB-B24F-A5E9-BC760196FEA8}" type="presParOf" srcId="{D564AC79-1C83-6545-B304-6241F5C4A5BF}" destId="{10F23C0A-3FD9-9149-8A69-574C34C69E02}" srcOrd="2" destOrd="0" presId="urn:microsoft.com/office/officeart/2005/8/layout/cycle6"/>
    <dgm:cxn modelId="{CF2CF90C-A943-2B49-A087-7DBDF37C0AE8}" type="presParOf" srcId="{D564AC79-1C83-6545-B304-6241F5C4A5BF}" destId="{E7D694E7-99DD-8545-8837-8F04110A699D}" srcOrd="3" destOrd="0" presId="urn:microsoft.com/office/officeart/2005/8/layout/cycle6"/>
    <dgm:cxn modelId="{3B449C84-759F-5B4A-86BE-B140F3432FBC}" type="presParOf" srcId="{D564AC79-1C83-6545-B304-6241F5C4A5BF}" destId="{E831FCEE-758B-F24B-91C7-F9031BE878FD}" srcOrd="4" destOrd="0" presId="urn:microsoft.com/office/officeart/2005/8/layout/cycle6"/>
    <dgm:cxn modelId="{D0280F6B-CBA2-E04B-BC63-A06E20C4CD26}" type="presParOf" srcId="{D564AC79-1C83-6545-B304-6241F5C4A5BF}" destId="{D00B8433-1B34-2844-B160-F2F7B02BE5E3}"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13894-8BC3-4434-A165-82145D200DA3}" type="doc">
      <dgm:prSet loTypeId="urn:microsoft.com/office/officeart/2018/5/layout/IconLeaf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9FAF50C3-D525-43F3-A334-62E445D4A016}">
      <dgm:prSet/>
      <dgm:spPr/>
      <dgm:t>
        <a:bodyPr/>
        <a:lstStyle/>
        <a:p>
          <a:pPr>
            <a:defRPr cap="all"/>
          </a:pPr>
          <a:r>
            <a:rPr lang="en-US" dirty="0">
              <a:hlinkClick xmlns:r="http://schemas.openxmlformats.org/officeDocument/2006/relationships" r:id="rId1"/>
            </a:rPr>
            <a:t>Now you know…</a:t>
          </a:r>
          <a:endParaRPr lang="en-US" dirty="0"/>
        </a:p>
      </dgm:t>
    </dgm:pt>
    <dgm:pt modelId="{BE560A3E-9A84-4E37-A641-6A380B2026E6}" type="parTrans" cxnId="{CD572D75-BB8E-4B9F-87AB-C0C4EEEEA63D}">
      <dgm:prSet/>
      <dgm:spPr/>
      <dgm:t>
        <a:bodyPr/>
        <a:lstStyle/>
        <a:p>
          <a:endParaRPr lang="en-US"/>
        </a:p>
      </dgm:t>
    </dgm:pt>
    <dgm:pt modelId="{D30244DE-7547-40AB-A0D9-83BED444748D}" type="sibTrans" cxnId="{CD572D75-BB8E-4B9F-87AB-C0C4EEEEA63D}">
      <dgm:prSet/>
      <dgm:spPr/>
      <dgm:t>
        <a:bodyPr/>
        <a:lstStyle/>
        <a:p>
          <a:endParaRPr lang="en-US"/>
        </a:p>
      </dgm:t>
    </dgm:pt>
    <dgm:pt modelId="{40CA7CD9-4539-4F9C-BF93-C5556334C542}" type="pres">
      <dgm:prSet presAssocID="{F9C13894-8BC3-4434-A165-82145D200DA3}" presName="root" presStyleCnt="0">
        <dgm:presLayoutVars>
          <dgm:dir/>
          <dgm:resizeHandles val="exact"/>
        </dgm:presLayoutVars>
      </dgm:prSet>
      <dgm:spPr/>
    </dgm:pt>
    <dgm:pt modelId="{160667E9-A58D-443F-84CF-F1E4DBDF97A8}" type="pres">
      <dgm:prSet presAssocID="{9FAF50C3-D525-43F3-A334-62E445D4A016}" presName="compNode" presStyleCnt="0"/>
      <dgm:spPr/>
    </dgm:pt>
    <dgm:pt modelId="{6E2DFF5B-817D-4471-BDCC-8B545C93B789}" type="pres">
      <dgm:prSet presAssocID="{9FAF50C3-D525-43F3-A334-62E445D4A016}" presName="iconBgRect" presStyleLbl="bgShp" presStyleIdx="0" presStyleCnt="1"/>
      <dgm:spPr>
        <a:prstGeom prst="round2DiagRect">
          <a:avLst>
            <a:gd name="adj1" fmla="val 29727"/>
            <a:gd name="adj2" fmla="val 0"/>
          </a:avLst>
        </a:prstGeom>
      </dgm:spPr>
    </dgm:pt>
    <dgm:pt modelId="{40BA6D1F-D980-4323-B768-AE3CCC44D588}" type="pres">
      <dgm:prSet presAssocID="{9FAF50C3-D525-43F3-A334-62E445D4A016}"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ead with Gears"/>
        </a:ext>
      </dgm:extLst>
    </dgm:pt>
    <dgm:pt modelId="{2BF958D7-4DFB-455A-9662-9873D46978D0}" type="pres">
      <dgm:prSet presAssocID="{9FAF50C3-D525-43F3-A334-62E445D4A016}" presName="spaceRect" presStyleCnt="0"/>
      <dgm:spPr/>
    </dgm:pt>
    <dgm:pt modelId="{32D11FB4-DC81-4FC1-B3F3-2F161949100C}" type="pres">
      <dgm:prSet presAssocID="{9FAF50C3-D525-43F3-A334-62E445D4A016}" presName="textRect" presStyleLbl="revTx" presStyleIdx="0" presStyleCnt="1">
        <dgm:presLayoutVars>
          <dgm:chMax val="1"/>
          <dgm:chPref val="1"/>
        </dgm:presLayoutVars>
      </dgm:prSet>
      <dgm:spPr/>
    </dgm:pt>
  </dgm:ptLst>
  <dgm:cxnLst>
    <dgm:cxn modelId="{33632B22-16E8-438C-BE73-4E783DE18289}" type="presOf" srcId="{F9C13894-8BC3-4434-A165-82145D200DA3}" destId="{40CA7CD9-4539-4F9C-BF93-C5556334C542}" srcOrd="0" destOrd="0" presId="urn:microsoft.com/office/officeart/2018/5/layout/IconLeafLabelList"/>
    <dgm:cxn modelId="{FCFEE624-1466-4818-9095-B70E8A2E3C38}" type="presOf" srcId="{9FAF50C3-D525-43F3-A334-62E445D4A016}" destId="{32D11FB4-DC81-4FC1-B3F3-2F161949100C}" srcOrd="0" destOrd="0" presId="urn:microsoft.com/office/officeart/2018/5/layout/IconLeafLabelList"/>
    <dgm:cxn modelId="{CD572D75-BB8E-4B9F-87AB-C0C4EEEEA63D}" srcId="{F9C13894-8BC3-4434-A165-82145D200DA3}" destId="{9FAF50C3-D525-43F3-A334-62E445D4A016}" srcOrd="0" destOrd="0" parTransId="{BE560A3E-9A84-4E37-A641-6A380B2026E6}" sibTransId="{D30244DE-7547-40AB-A0D9-83BED444748D}"/>
    <dgm:cxn modelId="{ABEA9F8F-7B25-42EE-95EA-BF3CB9EBDE72}" type="presParOf" srcId="{40CA7CD9-4539-4F9C-BF93-C5556334C542}" destId="{160667E9-A58D-443F-84CF-F1E4DBDF97A8}" srcOrd="0" destOrd="0" presId="urn:microsoft.com/office/officeart/2018/5/layout/IconLeafLabelList"/>
    <dgm:cxn modelId="{CE79943B-EFEA-4EF9-8BEB-3B0FF538BEF9}" type="presParOf" srcId="{160667E9-A58D-443F-84CF-F1E4DBDF97A8}" destId="{6E2DFF5B-817D-4471-BDCC-8B545C93B789}" srcOrd="0" destOrd="0" presId="urn:microsoft.com/office/officeart/2018/5/layout/IconLeafLabelList"/>
    <dgm:cxn modelId="{9A4B8F5F-81DE-4CE5-A31F-1BD42D2E66E4}" type="presParOf" srcId="{160667E9-A58D-443F-84CF-F1E4DBDF97A8}" destId="{40BA6D1F-D980-4323-B768-AE3CCC44D588}" srcOrd="1" destOrd="0" presId="urn:microsoft.com/office/officeart/2018/5/layout/IconLeafLabelList"/>
    <dgm:cxn modelId="{21939C27-D37C-449A-A1C4-AE1FCC2C20A6}" type="presParOf" srcId="{160667E9-A58D-443F-84CF-F1E4DBDF97A8}" destId="{2BF958D7-4DFB-455A-9662-9873D46978D0}" srcOrd="2" destOrd="0" presId="urn:microsoft.com/office/officeart/2018/5/layout/IconLeafLabelList"/>
    <dgm:cxn modelId="{9E6AFD0B-697B-467F-82F3-D8ECB28BD852}" type="presParOf" srcId="{160667E9-A58D-443F-84CF-F1E4DBDF97A8}" destId="{32D11FB4-DC81-4FC1-B3F3-2F161949100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2AEA8-664B-7E49-B817-37CE19712943}">
      <dsp:nvSpPr>
        <dsp:cNvPr id="0" name=""/>
        <dsp:cNvSpPr/>
      </dsp:nvSpPr>
      <dsp:spPr>
        <a:xfrm>
          <a:off x="877" y="1550156"/>
          <a:ext cx="3084749" cy="200508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hlinkClick xmlns:r="http://schemas.openxmlformats.org/officeDocument/2006/relationships" r:id="rId1"/>
            </a:rPr>
            <a:t>Google Duplex</a:t>
          </a:r>
          <a:endParaRPr lang="en-US" sz="5000" kern="1200"/>
        </a:p>
      </dsp:txBody>
      <dsp:txXfrm>
        <a:off x="98757" y="1648036"/>
        <a:ext cx="2888989" cy="1809327"/>
      </dsp:txXfrm>
    </dsp:sp>
    <dsp:sp modelId="{10F23C0A-3FD9-9149-8A69-574C34C69E02}">
      <dsp:nvSpPr>
        <dsp:cNvPr id="0" name=""/>
        <dsp:cNvSpPr/>
      </dsp:nvSpPr>
      <dsp:spPr>
        <a:xfrm>
          <a:off x="1543251" y="849514"/>
          <a:ext cx="3406371" cy="3406371"/>
        </a:xfrm>
        <a:custGeom>
          <a:avLst/>
          <a:gdLst/>
          <a:ahLst/>
          <a:cxnLst/>
          <a:rect l="0" t="0" r="0" b="0"/>
          <a:pathLst>
            <a:path>
              <a:moveTo>
                <a:pt x="342712" y="678512"/>
              </a:moveTo>
              <a:arcTo wR="1703185" hR="1703185" stAng="13019167" swAng="6361667"/>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D694E7-99DD-8545-8837-8F04110A699D}">
      <dsp:nvSpPr>
        <dsp:cNvPr id="0" name=""/>
        <dsp:cNvSpPr/>
      </dsp:nvSpPr>
      <dsp:spPr>
        <a:xfrm>
          <a:off x="3407248" y="1550156"/>
          <a:ext cx="3084749" cy="2005087"/>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hlinkClick xmlns:r="http://schemas.openxmlformats.org/officeDocument/2006/relationships" r:id="rId2"/>
            </a:rPr>
            <a:t>What next?</a:t>
          </a:r>
          <a:endParaRPr lang="en-US" sz="5000" kern="1200" dirty="0"/>
        </a:p>
      </dsp:txBody>
      <dsp:txXfrm>
        <a:off x="3505128" y="1648036"/>
        <a:ext cx="2888989" cy="1809327"/>
      </dsp:txXfrm>
    </dsp:sp>
    <dsp:sp modelId="{D00B8433-1B34-2844-B160-F2F7B02BE5E3}">
      <dsp:nvSpPr>
        <dsp:cNvPr id="0" name=""/>
        <dsp:cNvSpPr/>
      </dsp:nvSpPr>
      <dsp:spPr>
        <a:xfrm>
          <a:off x="1543251" y="849514"/>
          <a:ext cx="3406371" cy="3406371"/>
        </a:xfrm>
        <a:custGeom>
          <a:avLst/>
          <a:gdLst/>
          <a:ahLst/>
          <a:cxnLst/>
          <a:rect l="0" t="0" r="0" b="0"/>
          <a:pathLst>
            <a:path>
              <a:moveTo>
                <a:pt x="3063658" y="2727858"/>
              </a:moveTo>
              <a:arcTo wR="1703185" hR="1703185" stAng="2219167" swAng="6361667"/>
            </a:path>
          </a:pathLst>
        </a:custGeom>
        <a:no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DFF5B-817D-4471-BDCC-8B545C93B789}">
      <dsp:nvSpPr>
        <dsp:cNvPr id="0" name=""/>
        <dsp:cNvSpPr/>
      </dsp:nvSpPr>
      <dsp:spPr>
        <a:xfrm>
          <a:off x="2482508" y="277180"/>
          <a:ext cx="2196000" cy="2196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A6D1F-D980-4323-B768-AE3CCC44D588}">
      <dsp:nvSpPr>
        <dsp:cNvPr id="0" name=""/>
        <dsp:cNvSpPr/>
      </dsp:nvSpPr>
      <dsp:spPr>
        <a:xfrm>
          <a:off x="2950508" y="74518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11FB4-DC81-4FC1-B3F3-2F161949100C}">
      <dsp:nvSpPr>
        <dsp:cNvPr id="0" name=""/>
        <dsp:cNvSpPr/>
      </dsp:nvSpPr>
      <dsp:spPr>
        <a:xfrm>
          <a:off x="1780508" y="315718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dirty="0">
              <a:hlinkClick xmlns:r="http://schemas.openxmlformats.org/officeDocument/2006/relationships" r:id="rId3"/>
            </a:rPr>
            <a:t>Now you know…</a:t>
          </a:r>
          <a:endParaRPr lang="en-US" sz="3600" kern="1200" dirty="0"/>
        </a:p>
      </dsp:txBody>
      <dsp:txXfrm>
        <a:off x="1780508" y="315718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B2ACB-B8C5-BC48-9408-B14693E34B1C}" type="datetimeFigureOut">
              <a:rPr lang="en-US" smtClean="0"/>
              <a:t>9/30/19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9D1B6-60AE-CF4F-863D-4DE16456BB9A}" type="slidenum">
              <a:rPr lang="en-US" smtClean="0"/>
              <a:t>‹#›</a:t>
            </a:fld>
            <a:endParaRPr lang="en-US"/>
          </a:p>
        </p:txBody>
      </p:sp>
    </p:spTree>
    <p:extLst>
      <p:ext uri="{BB962C8B-B14F-4D97-AF65-F5344CB8AC3E}">
        <p14:creationId xmlns:p14="http://schemas.microsoft.com/office/powerpoint/2010/main" val="1678914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E9DBE-4008-774C-87A8-7272E2D6D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27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a:t>
            </a:fld>
            <a:endParaRPr lang="en-US" dirty="0"/>
          </a:p>
        </p:txBody>
      </p:sp>
    </p:spTree>
    <p:extLst>
      <p:ext uri="{BB962C8B-B14F-4D97-AF65-F5344CB8AC3E}">
        <p14:creationId xmlns:p14="http://schemas.microsoft.com/office/powerpoint/2010/main" val="243313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10</a:t>
            </a:fld>
            <a:endParaRPr lang="en-US" dirty="0"/>
          </a:p>
        </p:txBody>
      </p:sp>
    </p:spTree>
    <p:extLst>
      <p:ext uri="{BB962C8B-B14F-4D97-AF65-F5344CB8AC3E}">
        <p14:creationId xmlns:p14="http://schemas.microsoft.com/office/powerpoint/2010/main" val="387983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J is cross-entropy generic definition</a:t>
            </a:r>
          </a:p>
          <a:p>
            <a:r>
              <a:rPr lang="en-US" dirty="0"/>
              <a:t>L is a variation of cross-entropy aka log-loss for binary problems where we use the logistic sigmoid, i.e. g(</a:t>
            </a:r>
            <a:r>
              <a:rPr lang="en-US" dirty="0" err="1"/>
              <a:t>wx</a:t>
            </a:r>
            <a:r>
              <a:rPr lang="en-US" dirty="0"/>
              <a:t>)=1/(1+exp(-</a:t>
            </a:r>
            <a:r>
              <a:rPr lang="en-US" dirty="0" err="1"/>
              <a:t>wx</a:t>
            </a:r>
            <a:r>
              <a:rPr lang="en-US" dirty="0"/>
              <a:t>))</a:t>
            </a:r>
          </a:p>
          <a:p>
            <a:r>
              <a:rPr lang="en-US" dirty="0" err="1"/>
              <a:t>Yhat</a:t>
            </a:r>
            <a:r>
              <a:rPr lang="en-US" dirty="0"/>
              <a:t> is a prediction</a:t>
            </a:r>
          </a:p>
          <a:p>
            <a:r>
              <a:rPr lang="en-US" dirty="0"/>
              <a:t>For H or hinge loss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12</a:t>
            </a:fld>
            <a:endParaRPr lang="en-US"/>
          </a:p>
        </p:txBody>
      </p:sp>
    </p:spTree>
    <p:extLst>
      <p:ext uri="{BB962C8B-B14F-4D97-AF65-F5344CB8AC3E}">
        <p14:creationId xmlns:p14="http://schemas.microsoft.com/office/powerpoint/2010/main" val="119188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E9DBE-4008-774C-87A8-7272E2D6D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68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e5b2bd1a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e5b2bd1a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35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9D1B6-60AE-CF4F-863D-4DE16456BB9A}" type="slidenum">
              <a:rPr lang="en-US" smtClean="0"/>
              <a:t>20</a:t>
            </a:fld>
            <a:endParaRPr lang="en-US"/>
          </a:p>
        </p:txBody>
      </p:sp>
    </p:spTree>
    <p:extLst>
      <p:ext uri="{BB962C8B-B14F-4D97-AF65-F5344CB8AC3E}">
        <p14:creationId xmlns:p14="http://schemas.microsoft.com/office/powerpoint/2010/main" val="32036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597186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911776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741128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5158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92793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52801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6388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97907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54077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14177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4756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9/30/19</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02990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9/30/19</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135205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a:xfrm>
            <a:off x="6746628" y="1783959"/>
            <a:ext cx="4645250" cy="2889114"/>
          </a:xfrm>
        </p:spPr>
        <p:txBody>
          <a:bodyPr anchor="b">
            <a:normAutofit/>
          </a:bodyPr>
          <a:lstStyle/>
          <a:p>
            <a:pPr algn="l"/>
            <a:r>
              <a:rPr lang="en-US" sz="5600">
                <a:solidFill>
                  <a:schemeClr val="bg1"/>
                </a:solidFill>
              </a:rPr>
              <a:t>Introduction to</a:t>
            </a:r>
            <a:br>
              <a:rPr lang="en-US" sz="5600">
                <a:solidFill>
                  <a:schemeClr val="bg1"/>
                </a:solidFill>
              </a:rPr>
            </a:br>
            <a:r>
              <a:rPr lang="en-US" sz="5600">
                <a:solidFill>
                  <a:schemeClr val="bg1"/>
                </a:solidFill>
              </a:rPr>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a:xfrm>
            <a:off x="6746627" y="4750893"/>
            <a:ext cx="4645250" cy="1147863"/>
          </a:xfrm>
        </p:spPr>
        <p:txBody>
          <a:bodyPr anchor="t">
            <a:normAutofit/>
          </a:bodyPr>
          <a:lstStyle/>
          <a:p>
            <a:pPr algn="l"/>
            <a:r>
              <a:rPr lang="en-US" sz="2000">
                <a:solidFill>
                  <a:schemeClr val="bg1"/>
                </a:solidFill>
              </a:rPr>
              <a:t>Part 1</a:t>
            </a:r>
          </a:p>
          <a:p>
            <a:pPr algn="l"/>
            <a:r>
              <a:rPr lang="en-US" sz="2000">
                <a:solidFill>
                  <a:schemeClr val="bg1"/>
                </a:solidFill>
              </a:rPr>
              <a:t>github.com/gmarchet/dnnworkshop3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rain in head">
            <a:extLst>
              <a:ext uri="{FF2B5EF4-FFF2-40B4-BE49-F238E27FC236}">
                <a16:creationId xmlns:a16="http://schemas.microsoft.com/office/drawing/2014/main" id="{54707F3C-E9D8-4612-9188-721C20D26E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49632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356495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a:xfrm>
            <a:off x="5120640" y="804672"/>
            <a:ext cx="6281928" cy="5248656"/>
          </a:xfrm>
        </p:spPr>
        <p:txBody>
          <a:bodyPr anchor="ctr">
            <a:normAutofit/>
          </a:bodyPr>
          <a:lstStyle/>
          <a:p>
            <a:r>
              <a:rPr lang="en-US" sz="2000"/>
              <a:t>For a machine to learn a representation, it needs:</a:t>
            </a:r>
          </a:p>
          <a:p>
            <a:pPr lvl="1"/>
            <a:r>
              <a:rPr lang="en-US" sz="2000"/>
              <a:t>A data set</a:t>
            </a:r>
          </a:p>
          <a:p>
            <a:pPr lvl="1"/>
            <a:r>
              <a:rPr lang="en-US" sz="2000"/>
              <a:t>A model</a:t>
            </a:r>
          </a:p>
          <a:p>
            <a:pPr lvl="1"/>
            <a:r>
              <a:rPr lang="en-US" sz="2000"/>
              <a:t>A loss (or error or cost function)</a:t>
            </a:r>
          </a:p>
          <a:p>
            <a:pPr lvl="1"/>
            <a:r>
              <a:rPr lang="en-US" sz="2000"/>
              <a:t>An optimization method</a:t>
            </a:r>
          </a:p>
          <a:p>
            <a:pPr lvl="2"/>
            <a:r>
              <a:rPr lang="en-US" dirty="0"/>
              <a:t>It alters the parameters of the model to minimize its loss</a:t>
            </a:r>
          </a:p>
          <a:p>
            <a:r>
              <a:rPr lang="en-US" sz="2000"/>
              <a:t>It has been proven that NN thus constructed can in theory approximate any function, i.e. learn any representation</a:t>
            </a:r>
          </a:p>
        </p:txBody>
      </p:sp>
    </p:spTree>
    <p:extLst>
      <p:ext uri="{BB962C8B-B14F-4D97-AF65-F5344CB8AC3E}">
        <p14:creationId xmlns:p14="http://schemas.microsoft.com/office/powerpoint/2010/main" val="1592375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Loss Functions</a:t>
            </a:r>
          </a:p>
        </p:txBody>
      </p:sp>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E6F3E0-162C-FF4F-B942-FD726EC49FAC}"/>
                  </a:ext>
                </a:extLst>
              </p:cNvPr>
              <p:cNvSpPr txBox="1"/>
              <p:nvPr/>
            </p:nvSpPr>
            <p:spPr>
              <a:xfrm>
                <a:off x="5630758" y="1807779"/>
                <a:ext cx="229357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a:p>
            </p:txBody>
          </p:sp>
        </mc:Choice>
        <mc:Fallback xmlns="">
          <p:sp>
            <p:nvSpPr>
              <p:cNvPr id="3" name="TextBox 2">
                <a:extLst>
                  <a:ext uri="{FF2B5EF4-FFF2-40B4-BE49-F238E27FC236}">
                    <a16:creationId xmlns:a16="http://schemas.microsoft.com/office/drawing/2014/main" id="{C1E6F3E0-162C-FF4F-B942-FD726EC49FAC}"/>
                  </a:ext>
                </a:extLst>
              </p:cNvPr>
              <p:cNvSpPr txBox="1">
                <a:spLocks noRot="1" noChangeAspect="1" noMove="1" noResize="1" noEditPoints="1" noAdjustHandles="1" noChangeArrowheads="1" noChangeShapeType="1" noTextEdit="1"/>
              </p:cNvSpPr>
              <p:nvPr/>
            </p:nvSpPr>
            <p:spPr>
              <a:xfrm>
                <a:off x="5630758" y="1807779"/>
                <a:ext cx="2293577" cy="756233"/>
              </a:xfrm>
              <a:prstGeom prst="rect">
                <a:avLst/>
              </a:prstGeom>
              <a:blipFill>
                <a:blip r:embed="rId3"/>
                <a:stretch>
                  <a:fillRect t="-114754" b="-1754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A2BC1BB-52DE-0A4B-AC57-75196CD3509E}"/>
                  </a:ext>
                </a:extLst>
              </p:cNvPr>
              <p:cNvSpPr txBox="1"/>
              <p:nvPr/>
            </p:nvSpPr>
            <p:spPr>
              <a:xfrm>
                <a:off x="8622958" y="1807779"/>
                <a:ext cx="231762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e>
                            <m:sup/>
                          </m:sSup>
                        </m:e>
                      </m:nary>
                    </m:oMath>
                  </m:oMathPara>
                </a14:m>
                <a:endParaRPr lang="en-US" dirty="0"/>
              </a:p>
            </p:txBody>
          </p:sp>
        </mc:Choice>
        <mc:Fallback>
          <p:sp>
            <p:nvSpPr>
              <p:cNvPr id="10" name="TextBox 9">
                <a:extLst>
                  <a:ext uri="{FF2B5EF4-FFF2-40B4-BE49-F238E27FC236}">
                    <a16:creationId xmlns:a16="http://schemas.microsoft.com/office/drawing/2014/main" id="{9A2BC1BB-52DE-0A4B-AC57-75196CD3509E}"/>
                  </a:ext>
                </a:extLst>
              </p:cNvPr>
              <p:cNvSpPr txBox="1">
                <a:spLocks noRot="1" noChangeAspect="1" noMove="1" noResize="1" noEditPoints="1" noAdjustHandles="1" noChangeArrowheads="1" noChangeShapeType="1" noTextEdit="1"/>
              </p:cNvSpPr>
              <p:nvPr/>
            </p:nvSpPr>
            <p:spPr>
              <a:xfrm>
                <a:off x="8622958" y="1807779"/>
                <a:ext cx="2317621" cy="756233"/>
              </a:xfrm>
              <a:prstGeom prst="rect">
                <a:avLst/>
              </a:prstGeom>
              <a:blipFill>
                <a:blip r:embed="rId4"/>
                <a:stretch>
                  <a:fillRect l="-1639" t="-114754" b="-1754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AA17FB-D126-B246-A9E2-3DB9094FE226}"/>
                  </a:ext>
                </a:extLst>
              </p:cNvPr>
              <p:cNvSpPr txBox="1"/>
              <p:nvPr/>
            </p:nvSpPr>
            <p:spPr>
              <a:xfrm>
                <a:off x="5630758" y="4550064"/>
                <a:ext cx="451995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nary>
                    </m:oMath>
                  </m:oMathPara>
                </a14:m>
                <a:endParaRPr lang="en-US" dirty="0"/>
              </a:p>
            </p:txBody>
          </p:sp>
        </mc:Choice>
        <mc:Fallback>
          <p:sp>
            <p:nvSpPr>
              <p:cNvPr id="5" name="TextBox 4">
                <a:extLst>
                  <a:ext uri="{FF2B5EF4-FFF2-40B4-BE49-F238E27FC236}">
                    <a16:creationId xmlns:a16="http://schemas.microsoft.com/office/drawing/2014/main" id="{32AA17FB-D126-B246-A9E2-3DB9094FE226}"/>
                  </a:ext>
                </a:extLst>
              </p:cNvPr>
              <p:cNvSpPr txBox="1">
                <a:spLocks noRot="1" noChangeAspect="1" noMove="1" noResize="1" noEditPoints="1" noAdjustHandles="1" noChangeArrowheads="1" noChangeShapeType="1" noTextEdit="1"/>
              </p:cNvSpPr>
              <p:nvPr/>
            </p:nvSpPr>
            <p:spPr>
              <a:xfrm>
                <a:off x="5630758" y="4550064"/>
                <a:ext cx="4519955" cy="756233"/>
              </a:xfrm>
              <a:prstGeom prst="rect">
                <a:avLst/>
              </a:prstGeom>
              <a:blipFill>
                <a:blip r:embed="rId5"/>
                <a:stretch>
                  <a:fillRect l="-280" t="-114754" b="-1754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AF9B17D-0613-DD42-B663-A1AF0228D015}"/>
                  </a:ext>
                </a:extLst>
              </p:cNvPr>
              <p:cNvSpPr txBox="1"/>
              <p:nvPr/>
            </p:nvSpPr>
            <p:spPr>
              <a:xfrm>
                <a:off x="5610163" y="5541358"/>
                <a:ext cx="299857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m:rPr>
                              <m:sty m:val="p"/>
                            </m:rPr>
                            <a:rPr lang="en-US" b="0" i="0" smtClean="0">
                              <a:latin typeface="Cambria Math" panose="02040503050406030204" pitchFamily="18" charset="0"/>
                            </a:rPr>
                            <m:t>max</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0)</m:t>
                          </m:r>
                        </m:e>
                      </m:nary>
                    </m:oMath>
                  </m:oMathPara>
                </a14:m>
                <a:endParaRPr lang="en-US" dirty="0"/>
              </a:p>
            </p:txBody>
          </p:sp>
        </mc:Choice>
        <mc:Fallback>
          <p:sp>
            <p:nvSpPr>
              <p:cNvPr id="6" name="TextBox 5">
                <a:extLst>
                  <a:ext uri="{FF2B5EF4-FFF2-40B4-BE49-F238E27FC236}">
                    <a16:creationId xmlns:a16="http://schemas.microsoft.com/office/drawing/2014/main" id="{9AF9B17D-0613-DD42-B663-A1AF0228D015}"/>
                  </a:ext>
                </a:extLst>
              </p:cNvPr>
              <p:cNvSpPr txBox="1">
                <a:spLocks noRot="1" noChangeAspect="1" noMove="1" noResize="1" noEditPoints="1" noAdjustHandles="1" noChangeArrowheads="1" noChangeShapeType="1" noTextEdit="1"/>
              </p:cNvSpPr>
              <p:nvPr/>
            </p:nvSpPr>
            <p:spPr>
              <a:xfrm>
                <a:off x="5610163" y="5541358"/>
                <a:ext cx="2998578" cy="756233"/>
              </a:xfrm>
              <a:prstGeom prst="rect">
                <a:avLst/>
              </a:prstGeom>
              <a:blipFill>
                <a:blip r:embed="rId6"/>
                <a:stretch>
                  <a:fillRect l="-1266" t="-114754" r="-2110" b="-1754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1762857-AD74-7E44-B5E5-F824C45FC9C8}"/>
                  </a:ext>
                </a:extLst>
              </p:cNvPr>
              <p:cNvSpPr/>
              <p:nvPr/>
            </p:nvSpPr>
            <p:spPr>
              <a:xfrm>
                <a:off x="5590158" y="3443740"/>
                <a:ext cx="2649571" cy="8712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log</m:t>
                              </m:r>
                              <m:r>
                                <a:rPr lang="en-US" i="1">
                                  <a:latin typeface="Cambria Math" panose="02040503050406030204" pitchFamily="18" charset="0"/>
                                </a:rPr>
                                <m:t>⁡(</m:t>
                              </m:r>
                              <m:r>
                                <a:rPr lang="en-US" b="0" i="1" smtClean="0">
                                  <a:latin typeface="Cambria Math" panose="02040503050406030204" pitchFamily="18" charset="0"/>
                                </a:rPr>
                                <m:t>𝑞</m:t>
                              </m:r>
                            </m:e>
                            <m:sub>
                              <m:r>
                                <a:rPr lang="en-US" i="1">
                                  <a:latin typeface="Cambria Math" panose="02040503050406030204" pitchFamily="18" charset="0"/>
                                </a:rPr>
                                <m:t>𝑖</m:t>
                              </m:r>
                            </m:sub>
                          </m:sSub>
                        </m:e>
                      </m:nary>
                      <m:r>
                        <a:rPr lang="en-US" i="1">
                          <a:latin typeface="Cambria Math" panose="02040503050406030204" pitchFamily="18" charset="0"/>
                        </a:rPr>
                        <m:t>)</m:t>
                      </m:r>
                    </m:oMath>
                  </m:oMathPara>
                </a14:m>
                <a:endParaRPr lang="en-US" dirty="0"/>
              </a:p>
            </p:txBody>
          </p:sp>
        </mc:Choice>
        <mc:Fallback>
          <p:sp>
            <p:nvSpPr>
              <p:cNvPr id="7" name="Rectangle 6">
                <a:extLst>
                  <a:ext uri="{FF2B5EF4-FFF2-40B4-BE49-F238E27FC236}">
                    <a16:creationId xmlns:a16="http://schemas.microsoft.com/office/drawing/2014/main" id="{11762857-AD74-7E44-B5E5-F824C45FC9C8}"/>
                  </a:ext>
                </a:extLst>
              </p:cNvPr>
              <p:cNvSpPr>
                <a:spLocks noRot="1" noChangeAspect="1" noMove="1" noResize="1" noEditPoints="1" noAdjustHandles="1" noChangeArrowheads="1" noChangeShapeType="1" noTextEdit="1"/>
              </p:cNvSpPr>
              <p:nvPr/>
            </p:nvSpPr>
            <p:spPr>
              <a:xfrm>
                <a:off x="5590158" y="3443740"/>
                <a:ext cx="2649571" cy="871264"/>
              </a:xfrm>
              <a:prstGeom prst="rect">
                <a:avLst/>
              </a:prstGeom>
              <a:blipFill>
                <a:blip r:embed="rId7"/>
                <a:stretch>
                  <a:fillRect t="-92857" b="-148571"/>
                </a:stretch>
              </a:blipFill>
            </p:spPr>
            <p:txBody>
              <a:bodyPr/>
              <a:lstStyle/>
              <a:p>
                <a:r>
                  <a:rPr lang="en-US">
                    <a:noFill/>
                  </a:rPr>
                  <a:t> </a:t>
                </a:r>
              </a:p>
            </p:txBody>
          </p:sp>
        </mc:Fallback>
      </mc:AlternateContent>
    </p:spTree>
    <p:extLst>
      <p:ext uri="{BB962C8B-B14F-4D97-AF65-F5344CB8AC3E}">
        <p14:creationId xmlns:p14="http://schemas.microsoft.com/office/powerpoint/2010/main" val="357309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a:xfrm>
                <a:off x="5120640" y="804672"/>
                <a:ext cx="6281928" cy="5248656"/>
              </a:xfrm>
            </p:spPr>
            <p:txBody>
              <a:bodyPr anchor="ctr">
                <a:normAutofit/>
              </a:bodyPr>
              <a:lstStyle/>
              <a:p>
                <a:r>
                  <a:rPr lang="en-US" sz="2000" dirty="0"/>
                  <a:t>Optimization refers to the method used to change the parameters.</a:t>
                </a:r>
              </a:p>
              <a:p>
                <a:r>
                  <a:rPr lang="en-US" sz="2000" dirty="0"/>
                  <a:t>Modern networks use </a:t>
                </a:r>
                <a:r>
                  <a:rPr lang="en-US" sz="2000" b="1" dirty="0"/>
                  <a:t>Stochastic Gradient Descent </a:t>
                </a:r>
                <a:r>
                  <a:rPr lang="en-US" sz="2000" dirty="0"/>
                  <a:t>(SGD)</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𝜀</m:t>
                      </m:r>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𝑤</m:t>
                          </m:r>
                        </m:sub>
                      </m:sSub>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𝑤</m:t>
                      </m:r>
                      <m:r>
                        <a:rPr lang="en-US" sz="2000" i="1">
                          <a:latin typeface="Cambria Math" panose="02040503050406030204" pitchFamily="18" charset="0"/>
                          <a:ea typeface="Cambria Math" panose="02040503050406030204" pitchFamily="18" charset="0"/>
                        </a:rPr>
                        <m:t>)</m:t>
                      </m:r>
                    </m:oMath>
                  </m:oMathPara>
                </a14:m>
                <a:endParaRPr lang="en-US" sz="2000" dirty="0"/>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𝜀</m:t>
                    </m:r>
                    <m:r>
                      <a:rPr lang="en-US" sz="2000" i="1">
                        <a:latin typeface="Cambria Math" panose="02040503050406030204" pitchFamily="18" charset="0"/>
                        <a:ea typeface="Cambria Math" panose="02040503050406030204" pitchFamily="18" charset="0"/>
                      </a:rPr>
                      <m:t> </m:t>
                    </m:r>
                  </m:oMath>
                </a14:m>
                <a:r>
                  <a:rPr lang="en-US" sz="2000" dirty="0"/>
                  <a:t>is the learning rate</a:t>
                </a:r>
              </a:p>
              <a:p>
                <a:pPr marL="0" indent="0">
                  <a:buNone/>
                </a:pPr>
                <a:endParaRPr lang="en-US" sz="2000" dirty="0"/>
              </a:p>
              <a:p>
                <a:pPr lvl="1"/>
                <a:r>
                  <a:rPr lang="en-US" sz="2000" b="0" dirty="0"/>
                  <a:t>Batch or </a:t>
                </a:r>
                <a:r>
                  <a:rPr lang="en-US" sz="2000" dirty="0"/>
                  <a:t>full gradient requires the computation of the gradient across the full data set</a:t>
                </a:r>
              </a:p>
              <a:p>
                <a:pPr lvl="1"/>
                <a:r>
                  <a:rPr lang="en-US" sz="2000" dirty="0"/>
                  <a:t>Stochastic gradient is an estimate obtained on a </a:t>
                </a:r>
                <a:r>
                  <a:rPr lang="en-US" sz="2000" b="1" dirty="0"/>
                  <a:t>minibatch</a:t>
                </a:r>
                <a:r>
                  <a:rPr lang="en-US" sz="2000" dirty="0"/>
                  <a:t> of </a:t>
                </a:r>
                <a:r>
                  <a:rPr lang="en-US" sz="2000" b="1" dirty="0"/>
                  <a:t>random </a:t>
                </a:r>
                <a:r>
                  <a:rPr lang="en-US" sz="2000" dirty="0"/>
                  <a:t>samples from the training set</a:t>
                </a:r>
              </a:p>
              <a:p>
                <a:r>
                  <a:rPr lang="en-US" sz="2000" dirty="0"/>
                  <a:t>Full batch is slow on large data sets and unreliable b/c of local minima</a:t>
                </a:r>
              </a:p>
              <a:p>
                <a:r>
                  <a:rPr lang="en-US" sz="2000"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r="-1008" b="-482"/>
                </a:stretch>
              </a:blipFill>
            </p:spPr>
            <p:txBody>
              <a:bodyPr/>
              <a:lstStyle/>
              <a:p>
                <a:r>
                  <a:rPr lang="en-US">
                    <a:noFill/>
                  </a:rPr>
                  <a:t> </a:t>
                </a:r>
              </a:p>
            </p:txBody>
          </p:sp>
        </mc:Fallback>
      </mc:AlternateContent>
    </p:spTree>
    <p:extLst>
      <p:ext uri="{BB962C8B-B14F-4D97-AF65-F5344CB8AC3E}">
        <p14:creationId xmlns:p14="http://schemas.microsoft.com/office/powerpoint/2010/main" val="355550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415814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a:xfrm>
            <a:off x="5120640" y="804672"/>
            <a:ext cx="6281928" cy="5248656"/>
          </a:xfrm>
        </p:spPr>
        <p:txBody>
          <a:bodyPr anchor="ctr">
            <a:normAutofit/>
          </a:bodyPr>
          <a:lstStyle/>
          <a:p>
            <a:pPr marL="514350" indent="-514350">
              <a:buFont typeface="+mj-lt"/>
              <a:buAutoNum type="arabicPeriod"/>
            </a:pPr>
            <a:r>
              <a:rPr lang="en-US" sz="2000" dirty="0"/>
              <a:t>Input learning rate, initial set of weights and biases</a:t>
            </a:r>
          </a:p>
          <a:p>
            <a:pPr marL="514350" indent="-514350">
              <a:buFont typeface="+mj-lt"/>
              <a:buAutoNum type="arabicPeriod"/>
            </a:pPr>
            <a:r>
              <a:rPr lang="en-US" sz="2000" dirty="0"/>
              <a:t>While stopping criterion (e.g. error value, n. of iterations) not met</a:t>
            </a:r>
          </a:p>
          <a:p>
            <a:pPr marL="971550" lvl="1" indent="-514350">
              <a:buFont typeface="+mj-lt"/>
              <a:buAutoNum type="arabicPeriod"/>
            </a:pPr>
            <a:r>
              <a:rPr lang="en-US" sz="2000" dirty="0"/>
              <a:t>Sample a minibatch from training set and relative targets</a:t>
            </a:r>
          </a:p>
          <a:p>
            <a:pPr marL="971550" lvl="1" indent="-514350">
              <a:buFont typeface="+mj-lt"/>
              <a:buAutoNum type="arabicPeriod"/>
            </a:pPr>
            <a:r>
              <a:rPr lang="en-US" sz="2000" dirty="0"/>
              <a:t>Predict the output (forward pass)</a:t>
            </a:r>
          </a:p>
          <a:p>
            <a:pPr marL="971550" lvl="1" indent="-514350">
              <a:buFont typeface="+mj-lt"/>
              <a:buAutoNum type="arabicPeriod"/>
            </a:pPr>
            <a:r>
              <a:rPr lang="en-US" sz="2000" dirty="0"/>
              <a:t>Compute the error</a:t>
            </a:r>
          </a:p>
          <a:p>
            <a:pPr marL="971550" lvl="1" indent="-514350">
              <a:buFont typeface="+mj-lt"/>
              <a:buAutoNum type="arabicPeriod"/>
            </a:pPr>
            <a:r>
              <a:rPr lang="en-US" sz="2000" dirty="0"/>
              <a:t>Compute gradient estimate (backward pass)</a:t>
            </a:r>
          </a:p>
          <a:p>
            <a:pPr marL="971550" lvl="1" indent="-514350">
              <a:buFont typeface="+mj-lt"/>
              <a:buAutoNum type="arabicPeriod"/>
            </a:pPr>
            <a:r>
              <a:rPr lang="en-US" sz="2000" dirty="0"/>
              <a:t>Update the parameters</a:t>
            </a:r>
          </a:p>
          <a:p>
            <a:pPr marL="514350" indent="-514350">
              <a:buFont typeface="+mj-lt"/>
              <a:buAutoNum type="arabicPeriod"/>
            </a:pPr>
            <a:r>
              <a:rPr lang="en-US" sz="2000" dirty="0"/>
              <a:t>End while</a:t>
            </a:r>
          </a:p>
          <a:p>
            <a:pPr marL="514350" indent="-514350">
              <a:buFont typeface="+mj-lt"/>
              <a:buAutoNum type="arabicPeriod"/>
            </a:pPr>
            <a:r>
              <a:rPr lang="en-US" sz="2000" dirty="0"/>
              <a:t>Return the parameters</a:t>
            </a:r>
          </a:p>
        </p:txBody>
      </p:sp>
    </p:spTree>
    <p:extLst>
      <p:ext uri="{BB962C8B-B14F-4D97-AF65-F5344CB8AC3E}">
        <p14:creationId xmlns:p14="http://schemas.microsoft.com/office/powerpoint/2010/main" val="143170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8CF9C-C208-3D48-B7E6-AA20260CB1FD}"/>
              </a:ext>
            </a:extLst>
          </p:cNvPr>
          <p:cNvSpPr>
            <a:spLocks noGrp="1"/>
          </p:cNvSpPr>
          <p:nvPr>
            <p:ph type="title"/>
          </p:nvPr>
        </p:nvSpPr>
        <p:spPr/>
        <p:txBody>
          <a:bodyPr/>
          <a:lstStyle/>
          <a:p>
            <a:r>
              <a:rPr lang="en-US" dirty="0"/>
              <a:t>Learning Process</a:t>
            </a:r>
          </a:p>
        </p:txBody>
      </p:sp>
      <p:sp>
        <p:nvSpPr>
          <p:cNvPr id="4" name="Process 3">
            <a:extLst>
              <a:ext uri="{FF2B5EF4-FFF2-40B4-BE49-F238E27FC236}">
                <a16:creationId xmlns:a16="http://schemas.microsoft.com/office/drawing/2014/main" id="{9FA93EDA-46D8-364B-9452-AE6B6988AF13}"/>
              </a:ext>
            </a:extLst>
          </p:cNvPr>
          <p:cNvSpPr/>
          <p:nvPr/>
        </p:nvSpPr>
        <p:spPr>
          <a:xfrm>
            <a:off x="4736754" y="3205968"/>
            <a:ext cx="1779373" cy="10688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y=f(</a:t>
            </a:r>
            <a:r>
              <a:rPr lang="en-US" dirty="0" err="1"/>
              <a:t>Wx+b</a:t>
            </a:r>
            <a:r>
              <a:rPr lang="en-US" dirty="0"/>
              <a:t>)</a:t>
            </a:r>
          </a:p>
        </p:txBody>
      </p:sp>
      <p:sp>
        <p:nvSpPr>
          <p:cNvPr id="6" name="Process 5">
            <a:extLst>
              <a:ext uri="{FF2B5EF4-FFF2-40B4-BE49-F238E27FC236}">
                <a16:creationId xmlns:a16="http://schemas.microsoft.com/office/drawing/2014/main" id="{EA79D3B3-6A75-BA46-A852-A0CCD8889882}"/>
              </a:ext>
            </a:extLst>
          </p:cNvPr>
          <p:cNvSpPr/>
          <p:nvPr/>
        </p:nvSpPr>
        <p:spPr>
          <a:xfrm>
            <a:off x="8233720" y="3206387"/>
            <a:ext cx="1779373" cy="10688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Loss J(w)</a:t>
            </a:r>
          </a:p>
        </p:txBody>
      </p:sp>
      <mc:AlternateContent xmlns:mc="http://schemas.openxmlformats.org/markup-compatibility/2006">
        <mc:Choice xmlns:a14="http://schemas.microsoft.com/office/drawing/2010/main" Requires="a14">
          <p:sp>
            <p:nvSpPr>
              <p:cNvPr id="7" name="Process 6">
                <a:extLst>
                  <a:ext uri="{FF2B5EF4-FFF2-40B4-BE49-F238E27FC236}">
                    <a16:creationId xmlns:a16="http://schemas.microsoft.com/office/drawing/2014/main" id="{DDD2594C-3A18-C248-B394-94E6BCA68C37}"/>
                  </a:ext>
                </a:extLst>
              </p:cNvPr>
              <p:cNvSpPr/>
              <p:nvPr/>
            </p:nvSpPr>
            <p:spPr>
              <a:xfrm>
                <a:off x="4598770" y="5214182"/>
                <a:ext cx="2055339" cy="94034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Process 6">
                <a:extLst>
                  <a:ext uri="{FF2B5EF4-FFF2-40B4-BE49-F238E27FC236}">
                    <a16:creationId xmlns:a16="http://schemas.microsoft.com/office/drawing/2014/main" id="{DDD2594C-3A18-C248-B394-94E6BCA68C37}"/>
                  </a:ext>
                </a:extLst>
              </p:cNvPr>
              <p:cNvSpPr>
                <a:spLocks noRot="1" noChangeAspect="1" noMove="1" noResize="1" noEditPoints="1" noAdjustHandles="1" noChangeArrowheads="1" noChangeShapeType="1" noTextEdit="1"/>
              </p:cNvSpPr>
              <p:nvPr/>
            </p:nvSpPr>
            <p:spPr>
              <a:xfrm>
                <a:off x="4598770" y="5214182"/>
                <a:ext cx="2055339" cy="940340"/>
              </a:xfrm>
              <a:prstGeom prst="flowChartProcess">
                <a:avLst/>
              </a:prstGeom>
              <a:blipFill>
                <a:blip r:embed="rId2"/>
                <a:stretch>
                  <a:fillRect/>
                </a:stretch>
              </a:blipFill>
            </p:spPr>
            <p:txBody>
              <a:bodyPr/>
              <a:lstStyle/>
              <a:p>
                <a:r>
                  <a:rPr lang="en-US">
                    <a:noFill/>
                  </a:rPr>
                  <a:t> </a:t>
                </a:r>
              </a:p>
            </p:txBody>
          </p:sp>
        </mc:Fallback>
      </mc:AlternateContent>
      <p:sp>
        <p:nvSpPr>
          <p:cNvPr id="8" name="Alternate Process 7">
            <a:extLst>
              <a:ext uri="{FF2B5EF4-FFF2-40B4-BE49-F238E27FC236}">
                <a16:creationId xmlns:a16="http://schemas.microsoft.com/office/drawing/2014/main" id="{5AD1A36F-DD4F-D745-A75D-66A488F54565}"/>
              </a:ext>
            </a:extLst>
          </p:cNvPr>
          <p:cNvSpPr/>
          <p:nvPr/>
        </p:nvSpPr>
        <p:spPr>
          <a:xfrm>
            <a:off x="1363357" y="3907635"/>
            <a:ext cx="259492" cy="154871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Alternate Process 8">
            <a:extLst>
              <a:ext uri="{FF2B5EF4-FFF2-40B4-BE49-F238E27FC236}">
                <a16:creationId xmlns:a16="http://schemas.microsoft.com/office/drawing/2014/main" id="{3163A25D-F860-E141-A97D-511B913AFB76}"/>
              </a:ext>
            </a:extLst>
          </p:cNvPr>
          <p:cNvSpPr/>
          <p:nvPr/>
        </p:nvSpPr>
        <p:spPr>
          <a:xfrm>
            <a:off x="1363357" y="2024805"/>
            <a:ext cx="259492" cy="154871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cxnSp>
        <p:nvCxnSpPr>
          <p:cNvPr id="13" name="Elbow Connector 12">
            <a:extLst>
              <a:ext uri="{FF2B5EF4-FFF2-40B4-BE49-F238E27FC236}">
                <a16:creationId xmlns:a16="http://schemas.microsoft.com/office/drawing/2014/main" id="{69AB96BE-5A62-9C41-84F4-0517CD76C81D}"/>
              </a:ext>
            </a:extLst>
          </p:cNvPr>
          <p:cNvCxnSpPr>
            <a:cxnSpLocks/>
          </p:cNvCxnSpPr>
          <p:nvPr/>
        </p:nvCxnSpPr>
        <p:spPr>
          <a:xfrm>
            <a:off x="1715528" y="2375709"/>
            <a:ext cx="7210171" cy="7898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A1597636-676D-3442-82C3-D5E10614DBB6}"/>
              </a:ext>
            </a:extLst>
          </p:cNvPr>
          <p:cNvCxnSpPr>
            <a:stCxn id="8" idx="3"/>
            <a:endCxn id="4" idx="1"/>
          </p:cNvCxnSpPr>
          <p:nvPr/>
        </p:nvCxnSpPr>
        <p:spPr>
          <a:xfrm flipV="1">
            <a:off x="1622849" y="3740398"/>
            <a:ext cx="3113905" cy="9415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C5C0742-D39B-064E-B3FA-7BE7292FEC50}"/>
              </a:ext>
            </a:extLst>
          </p:cNvPr>
          <p:cNvCxnSpPr>
            <a:stCxn id="4" idx="3"/>
            <a:endCxn id="6" idx="1"/>
          </p:cNvCxnSpPr>
          <p:nvPr/>
        </p:nvCxnSpPr>
        <p:spPr>
          <a:xfrm>
            <a:off x="6516127" y="3740398"/>
            <a:ext cx="1717593" cy="4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D2FA52B-80EB-8B4E-889D-BF043CFE190A}"/>
              </a:ext>
            </a:extLst>
          </p:cNvPr>
          <p:cNvCxnSpPr>
            <a:cxnSpLocks/>
            <a:stCxn id="6" idx="2"/>
            <a:endCxn id="7" idx="3"/>
          </p:cNvCxnSpPr>
          <p:nvPr/>
        </p:nvCxnSpPr>
        <p:spPr>
          <a:xfrm rot="5400000">
            <a:off x="7184205" y="3745150"/>
            <a:ext cx="1409106" cy="2469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D6D0CF8-910E-9E4D-B613-9105CF3D8B8F}"/>
              </a:ext>
            </a:extLst>
          </p:cNvPr>
          <p:cNvCxnSpPr>
            <a:cxnSpLocks/>
            <a:stCxn id="7" idx="0"/>
            <a:endCxn id="4" idx="2"/>
          </p:cNvCxnSpPr>
          <p:nvPr/>
        </p:nvCxnSpPr>
        <p:spPr>
          <a:xfrm rot="5400000" flipH="1" flipV="1">
            <a:off x="5156763" y="4744505"/>
            <a:ext cx="93935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7D1C4DD-07A7-3E42-BF59-90563F752CB7}"/>
              </a:ext>
            </a:extLst>
          </p:cNvPr>
          <p:cNvSpPr txBox="1"/>
          <p:nvPr/>
        </p:nvSpPr>
        <p:spPr>
          <a:xfrm>
            <a:off x="2269746" y="4356684"/>
            <a:ext cx="284052" cy="369332"/>
          </a:xfrm>
          <a:prstGeom prst="rect">
            <a:avLst/>
          </a:prstGeom>
          <a:noFill/>
        </p:spPr>
        <p:txBody>
          <a:bodyPr wrap="none" rtlCol="0">
            <a:spAutoFit/>
          </a:bodyPr>
          <a:lstStyle/>
          <a:p>
            <a:r>
              <a:rPr lang="en-US" dirty="0"/>
              <a:t>x</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A1C6EA7-2606-274A-B422-A8344707C323}"/>
                  </a:ext>
                </a:extLst>
              </p:cNvPr>
              <p:cNvSpPr txBox="1"/>
              <p:nvPr/>
            </p:nvSpPr>
            <p:spPr>
              <a:xfrm>
                <a:off x="7241059" y="3429000"/>
                <a:ext cx="3713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p:sp>
            <p:nvSpPr>
              <p:cNvPr id="40" name="TextBox 39">
                <a:extLst>
                  <a:ext uri="{FF2B5EF4-FFF2-40B4-BE49-F238E27FC236}">
                    <a16:creationId xmlns:a16="http://schemas.microsoft.com/office/drawing/2014/main" id="{9A1C6EA7-2606-274A-B422-A8344707C323}"/>
                  </a:ext>
                </a:extLst>
              </p:cNvPr>
              <p:cNvSpPr txBox="1">
                <a:spLocks noRot="1" noChangeAspect="1" noMove="1" noResize="1" noEditPoints="1" noAdjustHandles="1" noChangeArrowheads="1" noChangeShapeType="1" noTextEdit="1"/>
              </p:cNvSpPr>
              <p:nvPr/>
            </p:nvSpPr>
            <p:spPr>
              <a:xfrm>
                <a:off x="7241059" y="3429000"/>
                <a:ext cx="371384" cy="369332"/>
              </a:xfrm>
              <a:prstGeom prst="rect">
                <a:avLst/>
              </a:prstGeom>
              <a:blipFill>
                <a:blip r:embed="rId3"/>
                <a:stretch>
                  <a:fillRect b="-666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159AFB5-FB4E-B542-8CAC-139302D45ED4}"/>
              </a:ext>
            </a:extLst>
          </p:cNvPr>
          <p:cNvSpPr txBox="1"/>
          <p:nvPr/>
        </p:nvSpPr>
        <p:spPr>
          <a:xfrm>
            <a:off x="7352951" y="2040033"/>
            <a:ext cx="288862"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155772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a:xfrm>
                <a:off x="5120640" y="804672"/>
                <a:ext cx="6281928" cy="5248656"/>
              </a:xfrm>
            </p:spPr>
            <p:txBody>
              <a:bodyPr anchor="ctr">
                <a:normAutofit/>
              </a:bodyPr>
              <a:lstStyle/>
              <a:p>
                <a:r>
                  <a:rPr lang="en-US" sz="2000"/>
                  <a:t>Back-Propagation is a method to </a:t>
                </a:r>
                <a:r>
                  <a:rPr lang="en-US" sz="2000" b="1"/>
                  <a:t>compute the gradient of composite functions</a:t>
                </a:r>
              </a:p>
              <a:p>
                <a:r>
                  <a:rPr lang="en-US" sz="200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r>
                            <a:rPr lang="en-US" sz="2000" b="0" i="1">
                              <a:latin typeface="Cambria Math" panose="02040503050406030204" pitchFamily="18" charset="0"/>
                            </a:rPr>
                            <m:t>𝑥</m:t>
                          </m:r>
                        </m:e>
                      </m:d>
                      <m:r>
                        <a:rPr lang="en-US" sz="2000" b="0" i="1">
                          <a:latin typeface="Cambria Math" panose="02040503050406030204" pitchFamily="18" charset="0"/>
                        </a:rPr>
                        <m:t>, </m:t>
                      </m:r>
                      <m:r>
                        <a:rPr lang="en-US" sz="2000" b="0" i="1">
                          <a:latin typeface="Cambria Math" panose="02040503050406030204" pitchFamily="18" charset="0"/>
                        </a:rPr>
                        <m:t>𝑧</m:t>
                      </m:r>
                      <m:r>
                        <a:rPr lang="en-US" sz="2000" b="0" i="1">
                          <a:latin typeface="Cambria Math" panose="02040503050406030204" pitchFamily="18" charset="0"/>
                        </a:rPr>
                        <m:t>=</m:t>
                      </m:r>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𝑦</m:t>
                          </m:r>
                        </m:e>
                      </m:d>
                      <m:r>
                        <a:rPr lang="en-US" sz="2000" b="0" i="1">
                          <a:latin typeface="Cambria Math" panose="02040503050406030204" pitchFamily="18" charset="0"/>
                        </a:rPr>
                        <m:t>=</m:t>
                      </m:r>
                      <m:r>
                        <a:rPr lang="en-US" sz="2000" b="0" i="1">
                          <a:latin typeface="Cambria Math" panose="02040503050406030204" pitchFamily="18" charset="0"/>
                        </a:rPr>
                        <m:t>𝑓</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r>
                            <a:rPr lang="en-US" sz="2000" b="0" i="1">
                              <a:latin typeface="Cambria Math" panose="02040503050406030204" pitchFamily="18" charset="0"/>
                            </a:rPr>
                            <m:t>𝑥</m:t>
                          </m:r>
                        </m:e>
                      </m:d>
                      <m:r>
                        <a:rPr lang="en-US" sz="2000" b="0" i="1">
                          <a:latin typeface="Cambria Math" panose="02040503050406030204" pitchFamily="18" charset="0"/>
                        </a:rPr>
                        <m:t>)</m:t>
                      </m:r>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b="0" i="1">
                              <a:latin typeface="Cambria Math" panose="02040503050406030204" pitchFamily="18" charset="0"/>
                            </a:rPr>
                            <m:t>𝑧</m:t>
                          </m:r>
                        </m:num>
                        <m:den>
                          <m:r>
                            <a:rPr lang="en-US" sz="2000" i="1">
                              <a:latin typeface="Cambria Math" panose="02040503050406030204" pitchFamily="18" charset="0"/>
                            </a:rPr>
                            <m:t>𝑑𝑥</m:t>
                          </m:r>
                        </m:den>
                      </m:f>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𝑑𝑧</m:t>
                          </m:r>
                        </m:num>
                        <m:den>
                          <m:r>
                            <a:rPr lang="en-US" sz="2000" b="0" i="1">
                              <a:latin typeface="Cambria Math" panose="02040503050406030204" pitchFamily="18" charset="0"/>
                            </a:rPr>
                            <m:t>𝑑𝑦</m:t>
                          </m:r>
                        </m:den>
                      </m:f>
                      <m:f>
                        <m:fPr>
                          <m:ctrlPr>
                            <a:rPr lang="en-US" sz="2000" b="0" i="1">
                              <a:latin typeface="Cambria Math" panose="02040503050406030204" pitchFamily="18" charset="0"/>
                            </a:rPr>
                          </m:ctrlPr>
                        </m:fPr>
                        <m:num>
                          <m:r>
                            <a:rPr lang="en-US" sz="2000" b="0" i="1">
                              <a:latin typeface="Cambria Math" panose="02040503050406030204" pitchFamily="18" charset="0"/>
                            </a:rPr>
                            <m:t>𝑑𝑦</m:t>
                          </m:r>
                        </m:num>
                        <m:den>
                          <m:r>
                            <a:rPr lang="en-US" sz="2000" b="0" i="1">
                              <a:latin typeface="Cambria Math" panose="02040503050406030204" pitchFamily="18" charset="0"/>
                            </a:rPr>
                            <m:t>𝑑𝑥</m:t>
                          </m:r>
                        </m:den>
                      </m:f>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a:latin typeface="Cambria Math" panose="02040503050406030204" pitchFamily="18" charset="0"/>
                            </a:rPr>
                            <m:t>𝑧</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den>
                      </m:f>
                      <m:r>
                        <a:rPr lang="en-US" sz="2000" b="0" i="1">
                          <a:latin typeface="Cambria Math" panose="02040503050406030204" pitchFamily="18" charset="0"/>
                        </a:rPr>
                        <m:t>=</m:t>
                      </m:r>
                      <m:nary>
                        <m:naryPr>
                          <m:chr m:val="∑"/>
                          <m:supHide m:val="on"/>
                          <m:ctrlPr>
                            <a:rPr lang="en-US" sz="2000" b="0" i="1">
                              <a:latin typeface="Cambria Math" panose="02040503050406030204" pitchFamily="18" charset="0"/>
                            </a:rPr>
                          </m:ctrlPr>
                        </m:naryPr>
                        <m:sub>
                          <m:r>
                            <m:rPr>
                              <m:brk m:alnAt="7"/>
                            </m:rPr>
                            <a:rPr lang="en-US" sz="2000" b="0" i="1">
                              <a:latin typeface="Cambria Math" panose="02040503050406030204" pitchFamily="18" charset="0"/>
                            </a:rPr>
                            <m:t>𝑗</m:t>
                          </m:r>
                        </m:sub>
                        <m:sup/>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a:latin typeface="Cambria Math" panose="02040503050406030204" pitchFamily="18" charset="0"/>
                                </a:rPr>
                                <m:t>𝑧</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𝑗</m:t>
                                  </m:r>
                                </m:sub>
                              </m:sSub>
                            </m:den>
                          </m:f>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𝑗</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den>
                          </m:f>
                        </m:e>
                      </m:nary>
                    </m:oMath>
                  </m:oMathPara>
                </a14:m>
                <a:endParaRPr lang="en-US" sz="2000"/>
              </a:p>
              <a:p>
                <a:pPr marL="0" indent="0">
                  <a:buNone/>
                </a:pPr>
                <a:endParaRPr lang="en-US" sz="200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2"/>
                <a:stretch>
                  <a:fillRect l="-605" b="-6506"/>
                </a:stretch>
              </a:blipFill>
            </p:spPr>
            <p:txBody>
              <a:bodyPr/>
              <a:lstStyle/>
              <a:p>
                <a:r>
                  <a:rPr lang="en-US">
                    <a:noFill/>
                  </a:rPr>
                  <a:t> </a:t>
                </a:r>
              </a:p>
            </p:txBody>
          </p:sp>
        </mc:Fallback>
      </mc:AlternateContent>
    </p:spTree>
    <p:extLst>
      <p:ext uri="{BB962C8B-B14F-4D97-AF65-F5344CB8AC3E}">
        <p14:creationId xmlns:p14="http://schemas.microsoft.com/office/powerpoint/2010/main" val="305686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689228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8"/>
        <p:cNvGrpSpPr/>
        <p:nvPr/>
      </p:nvGrpSpPr>
      <p:grpSpPr>
        <a:xfrm>
          <a:off x="0" y="0"/>
          <a:ext cx="0" cy="0"/>
          <a:chOff x="0" y="0"/>
          <a:chExt cx="0" cy="0"/>
        </a:xfrm>
      </p:grpSpPr>
      <p:sp>
        <p:nvSpPr>
          <p:cNvPr id="719" name="Google Shape;719;p67"/>
          <p:cNvSpPr txBox="1">
            <a:spLocks noGrp="1"/>
          </p:cNvSpPr>
          <p:nvPr>
            <p:ph type="title"/>
          </p:nvPr>
        </p:nvSpPr>
        <p:spPr>
          <a:xfrm>
            <a:off x="676232" y="5200879"/>
            <a:ext cx="8082447" cy="802111"/>
          </a:xfrm>
          <a:prstGeom prst="rect">
            <a:avLst/>
          </a:prstGeom>
        </p:spPr>
        <p:txBody>
          <a:bodyPr spcFirstLastPara="1" vert="horz" lIns="91440" tIns="45720" rIns="91440" bIns="45720" rtlCol="0" anchor="ctr" anchorCtr="0">
            <a:normAutofit/>
          </a:bodyPr>
          <a:lstStyle/>
          <a:p>
            <a:pPr algn="r">
              <a:spcBef>
                <a:spcPct val="0"/>
              </a:spcBef>
            </a:pPr>
            <a:r>
              <a:rPr lang="en-US" kern="1200" dirty="0">
                <a:solidFill>
                  <a:schemeClr val="tx1"/>
                </a:solidFill>
                <a:latin typeface="+mj-lt"/>
                <a:ea typeface="+mj-ea"/>
                <a:cs typeface="+mj-cs"/>
              </a:rPr>
              <a:t>Computational Graph Frameworks </a:t>
            </a:r>
          </a:p>
        </p:txBody>
      </p:sp>
      <p:sp>
        <p:nvSpPr>
          <p:cNvPr id="91" name="Rectangle 9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5" name="Google Shape;725;p67"/>
          <p:cNvPicPr preferRelativeResize="0"/>
          <p:nvPr/>
        </p:nvPicPr>
        <p:blipFill>
          <a:blip r:embed="rId3"/>
          <a:stretch>
            <a:fillRect/>
          </a:stretch>
        </p:blipFill>
        <p:spPr>
          <a:xfrm>
            <a:off x="709232" y="701865"/>
            <a:ext cx="1047722" cy="713889"/>
          </a:xfrm>
          <a:prstGeom prst="rect">
            <a:avLst/>
          </a:prstGeom>
          <a:noFill/>
        </p:spPr>
      </p:pic>
      <p:sp>
        <p:nvSpPr>
          <p:cNvPr id="93" name="Right Triangle 9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ight Triangle 9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Triangle 100">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2" name="Google Shape;722;p67"/>
          <p:cNvPicPr preferRelativeResize="0"/>
          <p:nvPr/>
        </p:nvPicPr>
        <p:blipFill>
          <a:blip r:embed="rId4"/>
          <a:stretch>
            <a:fillRect/>
          </a:stretch>
        </p:blipFill>
        <p:spPr>
          <a:xfrm>
            <a:off x="6933499" y="918905"/>
            <a:ext cx="1685012" cy="1685012"/>
          </a:xfrm>
          <a:prstGeom prst="rect">
            <a:avLst/>
          </a:prstGeom>
          <a:noFill/>
        </p:spPr>
      </p:pic>
      <p:sp>
        <p:nvSpPr>
          <p:cNvPr id="105" name="Right Triangle 104">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4" name="Google Shape;724;p67"/>
          <p:cNvPicPr preferRelativeResize="0"/>
          <p:nvPr/>
        </p:nvPicPr>
        <p:blipFill>
          <a:blip r:embed="rId5"/>
          <a:stretch>
            <a:fillRect/>
          </a:stretch>
        </p:blipFill>
        <p:spPr>
          <a:xfrm>
            <a:off x="2635624" y="1946713"/>
            <a:ext cx="2155206" cy="430180"/>
          </a:xfrm>
          <a:prstGeom prst="rect">
            <a:avLst/>
          </a:prstGeom>
          <a:noFill/>
        </p:spPr>
      </p:pic>
      <p:pic>
        <p:nvPicPr>
          <p:cNvPr id="2" name="Picture 1">
            <a:extLst>
              <a:ext uri="{FF2B5EF4-FFF2-40B4-BE49-F238E27FC236}">
                <a16:creationId xmlns:a16="http://schemas.microsoft.com/office/drawing/2014/main" id="{F4B70C50-B9D9-A049-9609-B45097570EC6}"/>
              </a:ext>
            </a:extLst>
          </p:cNvPr>
          <p:cNvPicPr>
            <a:picLocks noChangeAspect="1"/>
          </p:cNvPicPr>
          <p:nvPr/>
        </p:nvPicPr>
        <p:blipFill>
          <a:blip r:embed="rId6"/>
          <a:stretch>
            <a:fillRect/>
          </a:stretch>
        </p:blipFill>
        <p:spPr>
          <a:xfrm>
            <a:off x="663297" y="3536142"/>
            <a:ext cx="2288788" cy="820683"/>
          </a:xfrm>
          <a:prstGeom prst="rect">
            <a:avLst/>
          </a:prstGeom>
          <a:solidFill>
            <a:schemeClr val="accent1"/>
          </a:solidFill>
        </p:spPr>
      </p:pic>
      <p:sp>
        <p:nvSpPr>
          <p:cNvPr id="113" name="Rectangle 112">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3" name="Google Shape;723;p67"/>
          <p:cNvPicPr preferRelativeResize="0"/>
          <p:nvPr/>
        </p:nvPicPr>
        <p:blipFill>
          <a:blip r:embed="rId7"/>
          <a:stretch>
            <a:fillRect/>
          </a:stretch>
        </p:blipFill>
        <p:spPr>
          <a:xfrm>
            <a:off x="9007328" y="2265082"/>
            <a:ext cx="2288408" cy="2288408"/>
          </a:xfrm>
          <a:prstGeom prst="rect">
            <a:avLst/>
          </a:prstGeom>
          <a:noFill/>
        </p:spPr>
      </p:pic>
      <p:sp>
        <p:nvSpPr>
          <p:cNvPr id="115" name="Right Triangle 114">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B9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1" name="Google Shape;721;p67"/>
          <p:cNvPicPr preferRelativeResize="0"/>
          <p:nvPr/>
        </p:nvPicPr>
        <p:blipFill>
          <a:blip r:embed="rId8"/>
          <a:stretch>
            <a:fillRect/>
          </a:stretch>
        </p:blipFill>
        <p:spPr>
          <a:xfrm>
            <a:off x="4398225" y="3094656"/>
            <a:ext cx="1823378" cy="1554016"/>
          </a:xfrm>
          <a:prstGeom prst="rect">
            <a:avLst/>
          </a:prstGeom>
          <a:noFill/>
        </p:spPr>
      </p:pic>
    </p:spTree>
    <p:extLst>
      <p:ext uri="{BB962C8B-B14F-4D97-AF65-F5344CB8AC3E}">
        <p14:creationId xmlns:p14="http://schemas.microsoft.com/office/powerpoint/2010/main" val="30120465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en-US">
                <a:solidFill>
                  <a:srgbClr val="FFFFFF"/>
                </a:solidFill>
              </a:rPr>
              <a:t>Pretensions to Thinking</a:t>
            </a:r>
          </a:p>
        </p:txBody>
      </p:sp>
      <p:pic>
        <p:nvPicPr>
          <p:cNvPr id="4" name="Picture 3"/>
          <p:cNvPicPr>
            <a:picLocks noChangeAspect="1"/>
          </p:cNvPicPr>
          <p:nvPr/>
        </p:nvPicPr>
        <p:blipFill rotWithShape="1">
          <a:blip r:embed="rId2"/>
          <a:srcRect r="1" b="12822"/>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r>
              <a:rPr lang="en-US" sz="2000" i="1">
                <a:solidFill>
                  <a:srgbClr val="FFFFFF"/>
                </a:solidFill>
              </a:rPr>
              <a:t>“The Analytical Engine has no pretensions whatever to originate anything. It can do whatever we know how to order it to perform… Its province is to assist us in making available what we are already acquainted with.”</a:t>
            </a:r>
          </a:p>
        </p:txBody>
      </p:sp>
    </p:spTree>
    <p:extLst>
      <p:ext uri="{BB962C8B-B14F-4D97-AF65-F5344CB8AC3E}">
        <p14:creationId xmlns:p14="http://schemas.microsoft.com/office/powerpoint/2010/main" val="376528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a:xfrm>
            <a:off x="4384039" y="365125"/>
            <a:ext cx="7164493" cy="1325563"/>
          </a:xfrm>
        </p:spPr>
        <p:txBody>
          <a:bodyPr>
            <a:normAutofit/>
          </a:bodyPr>
          <a:lstStyle/>
          <a:p>
            <a:r>
              <a:rPr lang="en-US"/>
              <a:t>Q&amp;A</a:t>
            </a:r>
            <a:endParaRPr lang="en-US" dirty="0"/>
          </a:p>
        </p:txBody>
      </p:sp>
      <p:graphicFrame>
        <p:nvGraphicFramePr>
          <p:cNvPr id="5" name="Content Placeholder 2">
            <a:extLst>
              <a:ext uri="{FF2B5EF4-FFF2-40B4-BE49-F238E27FC236}">
                <a16:creationId xmlns:a16="http://schemas.microsoft.com/office/drawing/2014/main" id="{57EE0868-CF8D-4D5A-A63A-11479E34EEE3}"/>
              </a:ext>
            </a:extLst>
          </p:cNvPr>
          <p:cNvGraphicFramePr>
            <a:graphicFrameLocks noGrp="1"/>
          </p:cNvGraphicFramePr>
          <p:nvPr>
            <p:ph idx="1"/>
            <p:extLst>
              <p:ext uri="{D42A27DB-BD31-4B8C-83A1-F6EECF244321}">
                <p14:modId xmlns:p14="http://schemas.microsoft.com/office/powerpoint/2010/main" val="1567628890"/>
              </p:ext>
            </p:extLst>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9233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Still just pretending?</a:t>
            </a:r>
          </a:p>
        </p:txBody>
      </p:sp>
      <p:graphicFrame>
        <p:nvGraphicFramePr>
          <p:cNvPr id="20" name="Content Placeholder 2">
            <a:extLst>
              <a:ext uri="{FF2B5EF4-FFF2-40B4-BE49-F238E27FC236}">
                <a16:creationId xmlns:a16="http://schemas.microsoft.com/office/drawing/2014/main" id="{49E02AD5-AFF1-4831-98D4-C7E4BEE3C8C5}"/>
              </a:ext>
            </a:extLst>
          </p:cNvPr>
          <p:cNvGraphicFramePr>
            <a:graphicFrameLocks noGrp="1"/>
          </p:cNvGraphicFramePr>
          <p:nvPr>
            <p:ph idx="1"/>
            <p:extLst>
              <p:ext uri="{D42A27DB-BD31-4B8C-83A1-F6EECF244321}">
                <p14:modId xmlns:p14="http://schemas.microsoft.com/office/powerpoint/2010/main" val="3469872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452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
          <p:cNvSpPr txBox="1">
            <a:spLocks noChangeArrowheads="1"/>
          </p:cNvSpPr>
          <p:nvPr/>
        </p:nvSpPr>
        <p:spPr bwMode="auto">
          <a:xfrm>
            <a:off x="546351" y="433545"/>
            <a:ext cx="11139854" cy="9304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altLang="en-US" sz="5400" i="1" dirty="0">
                <a:solidFill>
                  <a:srgbClr val="FFFFFF"/>
                </a:solidFill>
                <a:latin typeface="Calibri Light" panose="020F0302020204030204"/>
              </a:rPr>
              <a:t>Network Example</a:t>
            </a:r>
            <a:r>
              <a:rPr kumimoji="0" lang="en-US" altLang="en-US" sz="5400" b="0" i="1"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rPr>
              <a:t>: Binary Classification</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073" y="2698386"/>
            <a:ext cx="5455917" cy="3454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a:extLst>
              <a:ext uri="{FF2B5EF4-FFF2-40B4-BE49-F238E27FC236}">
                <a16:creationId xmlns:a16="http://schemas.microsoft.com/office/drawing/2014/main" id="{D4DF38B9-F727-0A4C-8061-E4852A8A9203}"/>
              </a:ext>
            </a:extLst>
          </p:cNvPr>
          <p:cNvGraphicFramePr>
            <a:graphicFrameLocks noGrp="1"/>
          </p:cNvGraphicFramePr>
          <p:nvPr>
            <p:extLst>
              <p:ext uri="{D42A27DB-BD31-4B8C-83A1-F6EECF244321}">
                <p14:modId xmlns:p14="http://schemas.microsoft.com/office/powerpoint/2010/main" val="4184742283"/>
              </p:ext>
            </p:extLst>
          </p:nvPr>
        </p:nvGraphicFramePr>
        <p:xfrm>
          <a:off x="291010" y="2596836"/>
          <a:ext cx="5125816" cy="3556050"/>
        </p:xfrm>
        <a:graphic>
          <a:graphicData uri="http://schemas.openxmlformats.org/drawingml/2006/table">
            <a:tbl>
              <a:tblPr firstRow="1" bandRow="1">
                <a:tableStyleId>{5C22544A-7EE6-4342-B048-85BDC9FD1C3A}</a:tableStyleId>
              </a:tblPr>
              <a:tblGrid>
                <a:gridCol w="1281454">
                  <a:extLst>
                    <a:ext uri="{9D8B030D-6E8A-4147-A177-3AD203B41FA5}">
                      <a16:colId xmlns:a16="http://schemas.microsoft.com/office/drawing/2014/main" val="2157516858"/>
                    </a:ext>
                  </a:extLst>
                </a:gridCol>
                <a:gridCol w="1281454">
                  <a:extLst>
                    <a:ext uri="{9D8B030D-6E8A-4147-A177-3AD203B41FA5}">
                      <a16:colId xmlns:a16="http://schemas.microsoft.com/office/drawing/2014/main" val="3363579283"/>
                    </a:ext>
                  </a:extLst>
                </a:gridCol>
                <a:gridCol w="1281454">
                  <a:extLst>
                    <a:ext uri="{9D8B030D-6E8A-4147-A177-3AD203B41FA5}">
                      <a16:colId xmlns:a16="http://schemas.microsoft.com/office/drawing/2014/main" val="1775597383"/>
                    </a:ext>
                  </a:extLst>
                </a:gridCol>
                <a:gridCol w="1281454">
                  <a:extLst>
                    <a:ext uri="{9D8B030D-6E8A-4147-A177-3AD203B41FA5}">
                      <a16:colId xmlns:a16="http://schemas.microsoft.com/office/drawing/2014/main" val="2312604127"/>
                    </a:ext>
                  </a:extLst>
                </a:gridCol>
              </a:tblGrid>
              <a:tr h="711210">
                <a:tc>
                  <a:txBody>
                    <a:bodyPr/>
                    <a:lstStyle/>
                    <a:p>
                      <a:r>
                        <a:rPr lang="en-US" dirty="0"/>
                        <a:t>Feature 1</a:t>
                      </a:r>
                    </a:p>
                  </a:txBody>
                  <a:tcPr/>
                </a:tc>
                <a:tc>
                  <a:txBody>
                    <a:bodyPr/>
                    <a:lstStyle/>
                    <a:p>
                      <a:r>
                        <a:rPr lang="en-US" dirty="0"/>
                        <a:t>Feature 2</a:t>
                      </a:r>
                    </a:p>
                  </a:txBody>
                  <a:tcPr/>
                </a:tc>
                <a:tc>
                  <a:txBody>
                    <a:bodyPr/>
                    <a:lstStyle/>
                    <a:p>
                      <a:r>
                        <a:rPr lang="en-US" dirty="0"/>
                        <a:t>Feature 3</a:t>
                      </a:r>
                    </a:p>
                  </a:txBody>
                  <a:tcPr/>
                </a:tc>
                <a:tc>
                  <a:txBody>
                    <a:bodyPr/>
                    <a:lstStyle/>
                    <a:p>
                      <a:r>
                        <a:rPr lang="en-US" dirty="0"/>
                        <a:t>Class</a:t>
                      </a:r>
                    </a:p>
                  </a:txBody>
                  <a:tcPr/>
                </a:tc>
                <a:extLst>
                  <a:ext uri="{0D108BD9-81ED-4DB2-BD59-A6C34878D82A}">
                    <a16:rowId xmlns:a16="http://schemas.microsoft.com/office/drawing/2014/main" val="1214431403"/>
                  </a:ext>
                </a:extLst>
              </a:tr>
              <a:tr h="711210">
                <a:tc>
                  <a:txBody>
                    <a:bodyPr/>
                    <a:lstStyle/>
                    <a:p>
                      <a:r>
                        <a:rPr lang="en-US" dirty="0"/>
                        <a:t>1.1</a:t>
                      </a:r>
                    </a:p>
                  </a:txBody>
                  <a:tcPr/>
                </a:tc>
                <a:tc>
                  <a:txBody>
                    <a:bodyPr/>
                    <a:lstStyle/>
                    <a:p>
                      <a:r>
                        <a:rPr lang="en-US" dirty="0"/>
                        <a:t>2.2</a:t>
                      </a:r>
                    </a:p>
                  </a:txBody>
                  <a:tcPr/>
                </a:tc>
                <a:tc>
                  <a:txBody>
                    <a:bodyPr/>
                    <a:lstStyle/>
                    <a:p>
                      <a:r>
                        <a:rPr lang="en-US" dirty="0"/>
                        <a:t>3.3</a:t>
                      </a:r>
                    </a:p>
                  </a:txBody>
                  <a:tcPr/>
                </a:tc>
                <a:tc>
                  <a:txBody>
                    <a:bodyPr/>
                    <a:lstStyle/>
                    <a:p>
                      <a:r>
                        <a:rPr lang="en-US" dirty="0"/>
                        <a:t>0</a:t>
                      </a:r>
                    </a:p>
                  </a:txBody>
                  <a:tcPr/>
                </a:tc>
                <a:extLst>
                  <a:ext uri="{0D108BD9-81ED-4DB2-BD59-A6C34878D82A}">
                    <a16:rowId xmlns:a16="http://schemas.microsoft.com/office/drawing/2014/main" val="4208071704"/>
                  </a:ext>
                </a:extLst>
              </a:tr>
              <a:tr h="711210">
                <a:tc>
                  <a:txBody>
                    <a:bodyPr/>
                    <a:lstStyle/>
                    <a:p>
                      <a:r>
                        <a:rPr lang="en-US" dirty="0"/>
                        <a:t>4.5</a:t>
                      </a:r>
                    </a:p>
                  </a:txBody>
                  <a:tcPr/>
                </a:tc>
                <a:tc>
                  <a:txBody>
                    <a:bodyPr/>
                    <a:lstStyle/>
                    <a:p>
                      <a:r>
                        <a:rPr lang="en-US" dirty="0"/>
                        <a:t>6.7</a:t>
                      </a:r>
                    </a:p>
                  </a:txBody>
                  <a:tcPr/>
                </a:tc>
                <a:tc>
                  <a:txBody>
                    <a:bodyPr/>
                    <a:lstStyle/>
                    <a:p>
                      <a:r>
                        <a:rPr lang="en-US" dirty="0"/>
                        <a:t>2.8</a:t>
                      </a:r>
                    </a:p>
                  </a:txBody>
                  <a:tcPr/>
                </a:tc>
                <a:tc>
                  <a:txBody>
                    <a:bodyPr/>
                    <a:lstStyle/>
                    <a:p>
                      <a:r>
                        <a:rPr lang="en-US" dirty="0"/>
                        <a:t>1</a:t>
                      </a:r>
                    </a:p>
                  </a:txBody>
                  <a:tcPr/>
                </a:tc>
                <a:extLst>
                  <a:ext uri="{0D108BD9-81ED-4DB2-BD59-A6C34878D82A}">
                    <a16:rowId xmlns:a16="http://schemas.microsoft.com/office/drawing/2014/main" val="2358394125"/>
                  </a:ext>
                </a:extLst>
              </a:tr>
              <a:tr h="711210">
                <a:tc>
                  <a:txBody>
                    <a:bodyPr/>
                    <a:lstStyle/>
                    <a:p>
                      <a:r>
                        <a:rPr lang="en-US" dirty="0"/>
                        <a:t>0.8</a:t>
                      </a:r>
                    </a:p>
                  </a:txBody>
                  <a:tcPr/>
                </a:tc>
                <a:tc>
                  <a:txBody>
                    <a:bodyPr/>
                    <a:lstStyle/>
                    <a:p>
                      <a:r>
                        <a:rPr lang="en-US" dirty="0"/>
                        <a:t>4.2</a:t>
                      </a:r>
                    </a:p>
                  </a:txBody>
                  <a:tcPr/>
                </a:tc>
                <a:tc>
                  <a:txBody>
                    <a:bodyPr/>
                    <a:lstStyle/>
                    <a:p>
                      <a:r>
                        <a:rPr lang="en-US" dirty="0"/>
                        <a:t>3.5</a:t>
                      </a:r>
                    </a:p>
                  </a:txBody>
                  <a:tcPr/>
                </a:tc>
                <a:tc>
                  <a:txBody>
                    <a:bodyPr/>
                    <a:lstStyle/>
                    <a:p>
                      <a:r>
                        <a:rPr lang="en-US" dirty="0"/>
                        <a:t>0</a:t>
                      </a:r>
                    </a:p>
                  </a:txBody>
                  <a:tcPr/>
                </a:tc>
                <a:extLst>
                  <a:ext uri="{0D108BD9-81ED-4DB2-BD59-A6C34878D82A}">
                    <a16:rowId xmlns:a16="http://schemas.microsoft.com/office/drawing/2014/main" val="2739213134"/>
                  </a:ext>
                </a:extLst>
              </a:tr>
              <a:tr h="711210">
                <a:tc>
                  <a:txBody>
                    <a:bodyPr/>
                    <a:lstStyle/>
                    <a:p>
                      <a:r>
                        <a:rPr lang="en-US" dirty="0"/>
                        <a:t>4.2</a:t>
                      </a:r>
                    </a:p>
                  </a:txBody>
                  <a:tcPr/>
                </a:tc>
                <a:tc>
                  <a:txBody>
                    <a:bodyPr/>
                    <a:lstStyle/>
                    <a:p>
                      <a:r>
                        <a:rPr lang="en-US" dirty="0"/>
                        <a:t>2.8</a:t>
                      </a:r>
                    </a:p>
                  </a:txBody>
                  <a:tcPr/>
                </a:tc>
                <a:tc>
                  <a:txBody>
                    <a:bodyPr/>
                    <a:lstStyle/>
                    <a:p>
                      <a:r>
                        <a:rPr lang="en-US" dirty="0"/>
                        <a:t>6.1</a:t>
                      </a:r>
                    </a:p>
                  </a:txBody>
                  <a:tcPr/>
                </a:tc>
                <a:tc>
                  <a:txBody>
                    <a:bodyPr/>
                    <a:lstStyle/>
                    <a:p>
                      <a:r>
                        <a:rPr lang="en-US" dirty="0"/>
                        <a:t>1</a:t>
                      </a:r>
                    </a:p>
                  </a:txBody>
                  <a:tcPr/>
                </a:tc>
                <a:extLst>
                  <a:ext uri="{0D108BD9-81ED-4DB2-BD59-A6C34878D82A}">
                    <a16:rowId xmlns:a16="http://schemas.microsoft.com/office/drawing/2014/main" val="3939158736"/>
                  </a:ext>
                </a:extLst>
              </a:tr>
            </a:tbl>
          </a:graphicData>
        </a:graphic>
      </p:graphicFrame>
    </p:spTree>
    <p:extLst>
      <p:ext uri="{BB962C8B-B14F-4D97-AF65-F5344CB8AC3E}">
        <p14:creationId xmlns:p14="http://schemas.microsoft.com/office/powerpoint/2010/main" val="325977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a:xfrm>
                <a:off x="5120640" y="804672"/>
                <a:ext cx="6281928" cy="5248656"/>
              </a:xfrm>
            </p:spPr>
            <p:txBody>
              <a:bodyPr anchor="ctr">
                <a:normAutofit/>
              </a:bodyPr>
              <a:lstStyle/>
              <a:p>
                <a:r>
                  <a:rPr lang="en-US" sz="2000"/>
                  <a:t>We are trying to build a </a:t>
                </a:r>
                <a:r>
                  <a:rPr lang="en-US" sz="2000" b="1"/>
                  <a:t>model</a:t>
                </a:r>
                <a:r>
                  <a:rPr lang="en-US" sz="2000"/>
                  <a:t> that learns a </a:t>
                </a:r>
                <a:r>
                  <a:rPr lang="en-US" sz="2000" b="1"/>
                  <a:t>representation</a:t>
                </a:r>
                <a:r>
                  <a:rPr lang="en-US" sz="2000"/>
                  <a:t> </a:t>
                </a:r>
              </a:p>
              <a:p>
                <a:pPr marL="457200" lvl="1"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𝑓</m:t>
                          </m:r>
                        </m:e>
                        <m:sup>
                          <m:r>
                            <a:rPr lang="en-US" sz="2000" b="0" i="1">
                              <a:latin typeface="Cambria Math" panose="02040503050406030204" pitchFamily="18" charset="0"/>
                            </a:rPr>
                            <m:t>∗</m:t>
                          </m:r>
                        </m:sup>
                      </m:sSup>
                      <m:r>
                        <a:rPr lang="en-US" sz="2000" b="0" i="1">
                          <a:latin typeface="Cambria Math" panose="02040503050406030204" pitchFamily="18" charset="0"/>
                        </a:rPr>
                        <m:t>(</m:t>
                      </m:r>
                      <m:r>
                        <a:rPr lang="en-US" sz="2000" b="0" i="1">
                          <a:latin typeface="Cambria Math" panose="02040503050406030204" pitchFamily="18" charset="0"/>
                        </a:rPr>
                        <m:t>𝑥</m:t>
                      </m:r>
                      <m:r>
                        <a:rPr lang="en-US" sz="2000" b="0" i="1">
                          <a:latin typeface="Cambria Math" panose="02040503050406030204" pitchFamily="18" charset="0"/>
                        </a:rPr>
                        <m:t>)</m:t>
                      </m:r>
                    </m:oMath>
                  </m:oMathPara>
                </a14:m>
                <a:endParaRPr lang="en-US" sz="2000"/>
              </a:p>
              <a:p>
                <a:r>
                  <a:rPr lang="en-US" sz="2000"/>
                  <a:t>Where y represents the classes (0,1) and x is a vector of numerical </a:t>
                </a:r>
                <a:r>
                  <a:rPr lang="en-US" sz="2000" b="1"/>
                  <a:t>input</a:t>
                </a:r>
                <a:r>
                  <a:rPr lang="en-US" sz="2000"/>
                  <a:t> features</a:t>
                </a:r>
              </a:p>
              <a:p>
                <a:r>
                  <a:rPr lang="en-US" sz="200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h</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sSup>
                            <m:sSupPr>
                              <m:ctrlPr>
                                <a:rPr lang="en-US" sz="2000" b="0" i="1">
                                  <a:latin typeface="Cambria Math" panose="02040503050406030204" pitchFamily="18" charset="0"/>
                                </a:rPr>
                              </m:ctrlPr>
                            </m:sSupPr>
                            <m:e>
                              <m:r>
                                <a:rPr lang="en-US" sz="2000" b="0" i="1">
                                  <a:latin typeface="Cambria Math" panose="02040503050406030204" pitchFamily="18" charset="0"/>
                                </a:rPr>
                                <m:t>𝑊</m:t>
                              </m:r>
                            </m:e>
                            <m:sup>
                              <m:r>
                                <a:rPr lang="en-US" sz="2000" b="0" i="1">
                                  <a:latin typeface="Cambria Math" panose="02040503050406030204" pitchFamily="18" charset="0"/>
                                </a:rPr>
                                <m:t>𝑇</m:t>
                              </m:r>
                            </m:sup>
                          </m:sSup>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𝑐</m:t>
                          </m:r>
                        </m:e>
                      </m:d>
                    </m:oMath>
                  </m:oMathPara>
                </a14:m>
                <a:endParaRPr lang="en-US" sz="2000" b="0"/>
              </a:p>
              <a:p>
                <a:r>
                  <a:rPr lang="en-US" sz="2000"/>
                  <a:t>Where g is the </a:t>
                </a:r>
                <a:r>
                  <a:rPr lang="en-US" sz="2000" b="1"/>
                  <a:t>activation</a:t>
                </a:r>
                <a:r>
                  <a:rPr lang="en-US" sz="2000"/>
                  <a:t> function, c a bias vector and W the </a:t>
                </a:r>
                <a:r>
                  <a:rPr lang="en-US" sz="2000" b="1"/>
                  <a:t>weight matrix </a:t>
                </a:r>
                <a:r>
                  <a:rPr lang="en-US" sz="2000"/>
                  <a:t>from input i to neuron j</a:t>
                </a:r>
              </a:p>
              <a:p>
                <a:r>
                  <a:rPr lang="en-US" sz="2000"/>
                  <a:t>A model</a:t>
                </a:r>
                <a:r>
                  <a:rPr lang="en-US" sz="2000" b="1"/>
                  <a:t> </a:t>
                </a:r>
                <a:r>
                  <a:rPr lang="en-US" sz="2000"/>
                  <a:t>of the representation is then</a:t>
                </a:r>
              </a:p>
              <a:p>
                <a:pPr marL="0"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h</m:t>
                          </m:r>
                        </m:e>
                      </m:d>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𝑤</m:t>
                          </m:r>
                        </m:e>
                        <m:sup>
                          <m:r>
                            <a:rPr lang="en-US" sz="2000" b="0" i="1">
                              <a:latin typeface="Cambria Math" panose="02040503050406030204" pitchFamily="18" charset="0"/>
                            </a:rPr>
                            <m:t>𝑇</m:t>
                          </m:r>
                        </m:sup>
                      </m:sSup>
                      <m:r>
                        <a:rPr lang="en-US" sz="2000" b="0" i="1">
                          <a:latin typeface="Cambria Math" panose="02040503050406030204" pitchFamily="18" charset="0"/>
                        </a:rPr>
                        <m:t>h</m:t>
                      </m:r>
                      <m:r>
                        <a:rPr lang="en-US" sz="2000" b="0" i="1">
                          <a:latin typeface="Cambria Math" panose="02040503050406030204" pitchFamily="18" charset="0"/>
                        </a:rPr>
                        <m:t>+</m:t>
                      </m:r>
                      <m:r>
                        <a:rPr lang="en-US" sz="2000" b="0" i="1">
                          <a:latin typeface="Cambria Math" panose="02040503050406030204" pitchFamily="18" charset="0"/>
                        </a:rPr>
                        <m:t>𝑏</m:t>
                      </m:r>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𝑤</m:t>
                          </m:r>
                        </m:e>
                        <m:sup>
                          <m:r>
                            <a:rPr lang="en-US" sz="2000" b="0" i="1">
                              <a:latin typeface="Cambria Math" panose="02040503050406030204" pitchFamily="18" charset="0"/>
                            </a:rPr>
                            <m:t>𝑇</m:t>
                          </m:r>
                        </m:sup>
                      </m:sSup>
                      <m:r>
                        <a:rPr lang="en-US" sz="2000" b="0" i="1">
                          <a:latin typeface="Cambria Math" panose="02040503050406030204" pitchFamily="18" charset="0"/>
                        </a:rPr>
                        <m:t>𝑔</m:t>
                      </m:r>
                      <m:d>
                        <m:dPr>
                          <m:ctrlPr>
                            <a:rPr lang="en-US" sz="2000" b="0" i="1">
                              <a:latin typeface="Cambria Math" panose="02040503050406030204" pitchFamily="18" charset="0"/>
                            </a:rPr>
                          </m:ctrlPr>
                        </m:dPr>
                        <m:e>
                          <m:sSup>
                            <m:sSupPr>
                              <m:ctrlPr>
                                <a:rPr lang="en-US" sz="2000" b="0" i="1">
                                  <a:latin typeface="Cambria Math" panose="02040503050406030204" pitchFamily="18" charset="0"/>
                                </a:rPr>
                              </m:ctrlPr>
                            </m:sSupPr>
                            <m:e>
                              <m:r>
                                <a:rPr lang="en-US" sz="2000" b="0" i="1">
                                  <a:latin typeface="Cambria Math" panose="02040503050406030204" pitchFamily="18" charset="0"/>
                                </a:rPr>
                                <m:t>𝑊</m:t>
                              </m:r>
                            </m:e>
                            <m:sup>
                              <m:r>
                                <a:rPr lang="en-US" sz="2000" b="0" i="1">
                                  <a:latin typeface="Cambria Math" panose="02040503050406030204" pitchFamily="18" charset="0"/>
                                </a:rPr>
                                <m:t>𝑇</m:t>
                              </m:r>
                            </m:sup>
                          </m:sSup>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𝑐</m:t>
                          </m:r>
                        </m:e>
                      </m:d>
                      <m:r>
                        <a:rPr lang="en-US" sz="2000" b="0" i="1">
                          <a:latin typeface="Cambria Math" panose="02040503050406030204" pitchFamily="18" charset="0"/>
                        </a:rPr>
                        <m:t>+</m:t>
                      </m:r>
                      <m:r>
                        <a:rPr lang="en-US" sz="2000" b="0" i="1">
                          <a:latin typeface="Cambria Math" panose="02040503050406030204" pitchFamily="18" charset="0"/>
                        </a:rPr>
                        <m:t>𝑏</m:t>
                      </m:r>
                    </m:oMath>
                  </m:oMathPara>
                </a14:m>
                <a:endParaRPr lang="en-US" sz="2000" b="0"/>
              </a:p>
              <a:p>
                <a:r>
                  <a:rPr lang="en-US" sz="200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r="-1210"/>
                </a:stretch>
              </a:blipFill>
            </p:spPr>
            <p:txBody>
              <a:bodyPr/>
              <a:lstStyle/>
              <a:p>
                <a:r>
                  <a:rPr lang="en-US">
                    <a:noFill/>
                  </a:rPr>
                  <a:t> </a:t>
                </a:r>
              </a:p>
            </p:txBody>
          </p:sp>
        </mc:Fallback>
      </mc:AlternateContent>
    </p:spTree>
    <p:extLst>
      <p:ext uri="{BB962C8B-B14F-4D97-AF65-F5344CB8AC3E}">
        <p14:creationId xmlns:p14="http://schemas.microsoft.com/office/powerpoint/2010/main" val="86291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659805" y="1219872"/>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7" y="2240927"/>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6443" y="3347257"/>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pic>
        <p:nvPicPr>
          <p:cNvPr id="6" name="Picture 3">
            <a:extLst>
              <a:ext uri="{FF2B5EF4-FFF2-40B4-BE49-F238E27FC236}">
                <a16:creationId xmlns:a16="http://schemas.microsoft.com/office/drawing/2014/main" id="{5A72AE48-2CA4-184D-BE52-C7A22AC28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868" y="2119409"/>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7">
            <a:extLst>
              <a:ext uri="{FF2B5EF4-FFF2-40B4-BE49-F238E27FC236}">
                <a16:creationId xmlns:a16="http://schemas.microsoft.com/office/drawing/2014/main" id="{822F2835-B34C-8146-9C9D-9971239C6DB8}"/>
              </a:ext>
            </a:extLst>
          </p:cNvPr>
          <p:cNvSpPr/>
          <p:nvPr/>
        </p:nvSpPr>
        <p:spPr>
          <a:xfrm>
            <a:off x="6708839" y="2428223"/>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Tree>
    <p:extLst>
      <p:ext uri="{BB962C8B-B14F-4D97-AF65-F5344CB8AC3E}">
        <p14:creationId xmlns:p14="http://schemas.microsoft.com/office/powerpoint/2010/main" val="287357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a:xfrm>
            <a:off x="5120640" y="804672"/>
            <a:ext cx="6281928" cy="5248656"/>
          </a:xfrm>
        </p:spPr>
        <p:txBody>
          <a:bodyPr anchor="ctr">
            <a:normAutofit/>
          </a:bodyPr>
          <a:lstStyle/>
          <a:p>
            <a:r>
              <a:rPr lang="en-US" sz="2000"/>
              <a:t>Linear Units for gaussian output distributions</a:t>
            </a:r>
          </a:p>
          <a:p>
            <a:pPr lvl="1"/>
            <a:r>
              <a:rPr lang="en-US" sz="2000"/>
              <a:t>Used for regression problems</a:t>
            </a:r>
          </a:p>
          <a:p>
            <a:r>
              <a:rPr lang="en-US" sz="2000"/>
              <a:t>Sigmoid Units for Bernoulli output distributions</a:t>
            </a:r>
          </a:p>
          <a:p>
            <a:pPr lvl="1"/>
            <a:r>
              <a:rPr lang="en-US" sz="2000"/>
              <a:t>Used for binary classification, where we predict P(y=1|x)</a:t>
            </a:r>
          </a:p>
          <a:p>
            <a:r>
              <a:rPr lang="en-US" sz="2000"/>
              <a:t>Softmax Units for multi-Bernoulli output distributions</a:t>
            </a:r>
          </a:p>
          <a:p>
            <a:pPr lvl="1"/>
            <a:r>
              <a:rPr lang="en-US" sz="2000"/>
              <a:t>Used for multi-class classification, winner-take-all</a:t>
            </a:r>
          </a:p>
          <a:p>
            <a:r>
              <a:rPr lang="en-US" sz="2000"/>
              <a:t>Rectified Linear Units (ReLU) for hidden layers</a:t>
            </a:r>
          </a:p>
          <a:p>
            <a:pPr lvl="1"/>
            <a:r>
              <a:rPr lang="en-US" sz="2000"/>
              <a:t>Default choice, other possible but not often recommended</a:t>
            </a:r>
          </a:p>
        </p:txBody>
      </p:sp>
    </p:spTree>
    <p:extLst>
      <p:ext uri="{BB962C8B-B14F-4D97-AF65-F5344CB8AC3E}">
        <p14:creationId xmlns:p14="http://schemas.microsoft.com/office/powerpoint/2010/main" val="201542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241941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3C8AF303-B700-7141-BAA3-593844F34BBE}"/>
              </a:ext>
            </a:extLst>
          </p:cNvPr>
          <p:cNvGraphicFramePr>
            <a:graphicFrameLocks/>
          </p:cNvGraphicFramePr>
          <p:nvPr/>
        </p:nvGraphicFramePr>
        <p:xfrm>
          <a:off x="6019800" y="2061255"/>
          <a:ext cx="5802086" cy="3880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773639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1087</Words>
  <Application>Microsoft Macintosh PowerPoint</Application>
  <PresentationFormat>Widescreen</PresentationFormat>
  <Paragraphs>167</Paragraphs>
  <Slides>20</Slides>
  <Notes>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Times New Roman</vt:lpstr>
      <vt:lpstr>1_Office Theme</vt:lpstr>
      <vt:lpstr>Introduction to Neural Networks</vt:lpstr>
      <vt:lpstr>Pretensions to Thinking</vt:lpstr>
      <vt:lpstr>Still just pretending?</vt:lpstr>
      <vt:lpstr>PowerPoint Presentation</vt:lpstr>
      <vt:lpstr>Representation</vt:lpstr>
      <vt:lpstr>PowerPoint Presentation</vt:lpstr>
      <vt:lpstr>Activation</vt:lpstr>
      <vt:lpstr>PowerPoint Presentation</vt:lpstr>
      <vt:lpstr>Rectified Linear Unit (ReLU)</vt:lpstr>
      <vt:lpstr>PowerPoint Presentation</vt:lpstr>
      <vt:lpstr>Learning</vt:lpstr>
      <vt:lpstr>Common Loss Functions</vt:lpstr>
      <vt:lpstr>Optimization</vt:lpstr>
      <vt:lpstr>PowerPoint Presentation</vt:lpstr>
      <vt:lpstr>SGD for Humans</vt:lpstr>
      <vt:lpstr>Learning Process</vt:lpstr>
      <vt:lpstr>Back-Propagation</vt:lpstr>
      <vt:lpstr>Propagation on a Graph</vt:lpstr>
      <vt:lpstr>Computational Graph Frameworks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Giovanni Marchetti</dc:creator>
  <cp:lastModifiedBy>Giovanni Marchetti</cp:lastModifiedBy>
  <cp:revision>2</cp:revision>
  <dcterms:created xsi:type="dcterms:W3CDTF">2019-10-02T01:00:44Z</dcterms:created>
  <dcterms:modified xsi:type="dcterms:W3CDTF">2019-10-02T01:34:57Z</dcterms:modified>
</cp:coreProperties>
</file>